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1"/>
  </p:notesMasterIdLst>
  <p:sldIdLst>
    <p:sldId id="256" r:id="rId2"/>
    <p:sldId id="258" r:id="rId3"/>
    <p:sldId id="260" r:id="rId4"/>
    <p:sldId id="261" r:id="rId5"/>
    <p:sldId id="322" r:id="rId6"/>
    <p:sldId id="325" r:id="rId7"/>
    <p:sldId id="327" r:id="rId8"/>
    <p:sldId id="305" r:id="rId9"/>
    <p:sldId id="326" r:id="rId10"/>
    <p:sldId id="316" r:id="rId11"/>
    <p:sldId id="311" r:id="rId12"/>
    <p:sldId id="306" r:id="rId13"/>
    <p:sldId id="312" r:id="rId14"/>
    <p:sldId id="328" r:id="rId15"/>
    <p:sldId id="335" r:id="rId16"/>
    <p:sldId id="307" r:id="rId17"/>
    <p:sldId id="304" r:id="rId18"/>
    <p:sldId id="329" r:id="rId19"/>
    <p:sldId id="333" r:id="rId20"/>
    <p:sldId id="330" r:id="rId21"/>
    <p:sldId id="336" r:id="rId22"/>
    <p:sldId id="331" r:id="rId23"/>
    <p:sldId id="314" r:id="rId24"/>
    <p:sldId id="283" r:id="rId25"/>
    <p:sldId id="308" r:id="rId26"/>
    <p:sldId id="319" r:id="rId27"/>
    <p:sldId id="332" r:id="rId28"/>
    <p:sldId id="320" r:id="rId29"/>
    <p:sldId id="286" r:id="rId30"/>
  </p:sldIdLst>
  <p:sldSz cx="9144000" cy="5143500" type="screen16x9"/>
  <p:notesSz cx="6858000" cy="9144000"/>
  <p:embeddedFontLst>
    <p:embeddedFont>
      <p:font typeface="Abel" panose="02000506030000020004" pitchFamily="2" charset="0"/>
      <p:regular r:id="rId32"/>
    </p:embeddedFont>
    <p:embeddedFont>
      <p:font typeface="Montserrat" pitchFamily="2" charset="77"/>
      <p:regular r:id="rId33"/>
      <p:bold r:id="rId34"/>
      <p:italic r:id="rId35"/>
      <p:boldItalic r:id="rId36"/>
    </p:embeddedFont>
    <p:embeddedFont>
      <p:font typeface="Montserrat ExtraBold" panose="020F0502020204030204" pitchFamily="34" charset="0"/>
      <p:bold r:id="rId37"/>
      <p:italic r:id="rId38"/>
      <p:boldItalic r:id="rId39"/>
    </p:embeddedFont>
    <p:embeddedFont>
      <p:font typeface="Montserrat ExtraLight" panose="020F0302020204030204" pitchFamily="34" charset="0"/>
      <p:regular r:id="rId40"/>
      <p:bold r:id="rId41"/>
      <p:italic r:id="rId42"/>
      <p:boldItalic r:id="rId43"/>
    </p:embeddedFont>
    <p:embeddedFont>
      <p:font typeface="Montserrat Medium" panose="020F0502020204030204" pitchFamily="34" charset="0"/>
      <p:regular r:id="rId44"/>
      <p:bold r:id="rId45"/>
      <p:italic r:id="rId46"/>
      <p:boldItalic r:id="rId47"/>
    </p:embeddedFont>
    <p:embeddedFont>
      <p:font typeface="Montserrat SemiBold" pitchFamily="2" charset="77"/>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082551-F6BB-4487-8672-6FDF45DD35F9}" v="37" dt="2024-02-28T03:27:50.927"/>
  </p1510:revLst>
</p1510:revInfo>
</file>

<file path=ppt/tableStyles.xml><?xml version="1.0" encoding="utf-8"?>
<a:tblStyleLst xmlns:a="http://schemas.openxmlformats.org/drawingml/2006/main" def="{81EDD3DA-3E08-4630-8E61-C5CE39A55A55}">
  <a:tblStyle styleId="{81EDD3DA-3E08-4630-8E61-C5CE39A55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986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092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12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FAA9BD27-099E-0DE3-68EB-94412863F1CD}"/>
            </a:ext>
          </a:extLst>
        </p:cNvPr>
        <p:cNvGrpSpPr/>
        <p:nvPr/>
      </p:nvGrpSpPr>
      <p:grpSpPr>
        <a:xfrm>
          <a:off x="0" y="0"/>
          <a:ext cx="0" cy="0"/>
          <a:chOff x="0" y="0"/>
          <a:chExt cx="0" cy="0"/>
        </a:xfrm>
      </p:grpSpPr>
      <p:sp>
        <p:nvSpPr>
          <p:cNvPr id="230" name="Google Shape;230;g7f9262ee2f_0_18:notes">
            <a:extLst>
              <a:ext uri="{FF2B5EF4-FFF2-40B4-BE49-F238E27FC236}">
                <a16:creationId xmlns:a16="http://schemas.microsoft.com/office/drawing/2014/main" id="{5D5561DA-AACA-7E42-CA24-F470CAC19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a:extLst>
              <a:ext uri="{FF2B5EF4-FFF2-40B4-BE49-F238E27FC236}">
                <a16:creationId xmlns:a16="http://schemas.microsoft.com/office/drawing/2014/main" id="{7F0346BA-4A64-11FA-5D47-7B35F36F04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8556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3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39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01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34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81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5166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182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499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077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65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528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2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94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20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198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2" r:id="rId7"/>
    <p:sldLayoutId id="2147483664" r:id="rId8"/>
    <p:sldLayoutId id="2147483676"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kaggle.com/datasets/iammustafatz/diabetes-prediction-dataset" TargetMode="Externa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svg"/><Relationship Id="rId12"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www.cdc.gov/diabetes/basics/diabetes.html"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p38"/>
          <p:cNvSpPr txBox="1">
            <a:spLocks noGrp="1"/>
          </p:cNvSpPr>
          <p:nvPr>
            <p:ph type="ctrTitle"/>
          </p:nvPr>
        </p:nvSpPr>
        <p:spPr>
          <a:xfrm>
            <a:off x="8404998" y="3838453"/>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B A C K G R O U N D</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8553956" y="50317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EBF61645-00BB-A60D-3799-E8887BB6940C}"/>
              </a:ext>
            </a:extLst>
          </p:cNvPr>
          <p:cNvPicPr>
            <a:picLocks noChangeAspect="1"/>
          </p:cNvPicPr>
          <p:nvPr/>
        </p:nvPicPr>
        <p:blipFill>
          <a:blip r:embed="rId3"/>
          <a:stretch>
            <a:fillRect/>
          </a:stretch>
        </p:blipFill>
        <p:spPr>
          <a:xfrm>
            <a:off x="1" y="0"/>
            <a:ext cx="9144000" cy="5143500"/>
          </a:xfrm>
          <a:prstGeom prst="rect">
            <a:avLst/>
          </a:prstGeom>
        </p:spPr>
      </p:pic>
      <p:sp>
        <p:nvSpPr>
          <p:cNvPr id="163" name="Google Shape;163;p38"/>
          <p:cNvSpPr txBox="1">
            <a:spLocks noGrp="1"/>
          </p:cNvSpPr>
          <p:nvPr>
            <p:ph type="subTitle" idx="1"/>
          </p:nvPr>
        </p:nvSpPr>
        <p:spPr>
          <a:xfrm>
            <a:off x="146476" y="3944200"/>
            <a:ext cx="1374963" cy="1425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3">
                    <a:lumMod val="20000"/>
                    <a:lumOff val="80000"/>
                  </a:schemeClr>
                </a:solidFill>
              </a:rPr>
              <a:t>Steven Miller, Nidhi Ojha, Luis Rivera, Beauty Simora, Preeti Wadhwa</a:t>
            </a:r>
            <a:endParaRPr sz="1200" dirty="0">
              <a:solidFill>
                <a:schemeClr val="accent3">
                  <a:lumMod val="20000"/>
                  <a:lumOff val="80000"/>
                </a:schemeClr>
              </a:solidFill>
            </a:endParaRPr>
          </a:p>
        </p:txBody>
      </p:sp>
      <p:sp>
        <p:nvSpPr>
          <p:cNvPr id="162" name="Google Shape;162;p38"/>
          <p:cNvSpPr txBox="1">
            <a:spLocks noGrp="1"/>
          </p:cNvSpPr>
          <p:nvPr>
            <p:ph type="ctrTitle"/>
          </p:nvPr>
        </p:nvSpPr>
        <p:spPr>
          <a:xfrm>
            <a:off x="2300162" y="1114184"/>
            <a:ext cx="4792200" cy="310243"/>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rtl="0">
              <a:spcBef>
                <a:spcPts val="0"/>
              </a:spcBef>
              <a:spcAft>
                <a:spcPts val="0"/>
              </a:spcAft>
            </a:pPr>
            <a:br>
              <a:rPr lang="en-US" b="0" dirty="0">
                <a:effectLst/>
              </a:rPr>
            </a:br>
            <a:br>
              <a:rPr lang="en-US" dirty="0"/>
            </a:br>
            <a:r>
              <a:rPr lang="en-US" sz="1200" b="0" i="0" u="none" strike="noStrike" dirty="0">
                <a:solidFill>
                  <a:schemeClr val="accent3">
                    <a:lumMod val="20000"/>
                    <a:lumOff val="80000"/>
                  </a:schemeClr>
                </a:solidFill>
                <a:effectLst/>
                <a:latin typeface="Anaheim"/>
              </a:rPr>
              <a:t>UT Austin Data Analytics and Visualization Bootcamp - Final Project</a:t>
            </a:r>
            <a:endParaRPr sz="1200" b="0" dirty="0">
              <a:solidFill>
                <a:schemeClr val="accent3">
                  <a:lumMod val="20000"/>
                  <a:lumOff val="80000"/>
                </a:schemeClr>
              </a:solidFill>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OUR DATASET </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553229" y="1062476"/>
            <a:ext cx="8037542" cy="1007888"/>
          </a:xfrm>
          <a:prstGeom prst="rect">
            <a:avLst/>
          </a:prstGeom>
        </p:spPr>
        <p:txBody>
          <a:bodyPr spcFirstLastPara="1" wrap="square" lIns="91425" tIns="91425" rIns="91425" bIns="91425" anchor="t" anchorCtr="0">
            <a:noAutofit/>
          </a:bodyPr>
          <a:lstStyle/>
          <a:p>
            <a:pPr algn="l" rtl="0" fontAlgn="base">
              <a:spcBef>
                <a:spcPts val="300"/>
              </a:spcBef>
              <a:spcAft>
                <a:spcPts val="0"/>
              </a:spcAft>
            </a:pPr>
            <a:r>
              <a:rPr lang="en-US" sz="1400" i="0" u="none" strike="noStrike" dirty="0">
                <a:solidFill>
                  <a:schemeClr val="bg1"/>
                </a:solidFill>
                <a:effectLst/>
                <a:latin typeface="Montserrat" panose="00000500000000000000" pitchFamily="2" charset="0"/>
              </a:rPr>
              <a:t>T</a:t>
            </a:r>
            <a:r>
              <a:rPr lang="en-US" sz="1400" dirty="0">
                <a:solidFill>
                  <a:schemeClr val="bg1"/>
                </a:solidFill>
                <a:latin typeface="Montserrat" panose="00000500000000000000" pitchFamily="2" charset="0"/>
              </a:rPr>
              <a:t>he</a:t>
            </a:r>
            <a:r>
              <a:rPr lang="en-US" sz="1400" i="0" u="none" strike="noStrike" dirty="0">
                <a:solidFill>
                  <a:schemeClr val="bg1"/>
                </a:solidFill>
                <a:effectLst/>
                <a:latin typeface="Montserrat" panose="00000500000000000000" pitchFamily="2" charset="0"/>
              </a:rPr>
              <a:t> Diabetes Prediction dataset is a collection of medical and demographic data from patients, along with thei</a:t>
            </a:r>
            <a:r>
              <a:rPr lang="en-US" sz="1400" dirty="0">
                <a:solidFill>
                  <a:schemeClr val="bg1"/>
                </a:solidFill>
                <a:latin typeface="Montserrat" panose="00000500000000000000" pitchFamily="2" charset="0"/>
              </a:rPr>
              <a:t>r diabetes status (positive or negative). The data includes features such as:</a:t>
            </a:r>
            <a:br>
              <a:rPr lang="en-US" sz="1400" i="0" u="none" strike="noStrike" dirty="0">
                <a:solidFill>
                  <a:schemeClr val="bg1"/>
                </a:solidFill>
                <a:effectLst/>
                <a:latin typeface="Montserrat" panose="00000500000000000000" pitchFamily="2" charset="0"/>
              </a:rPr>
            </a:br>
            <a:br>
              <a:rPr lang="en-US" sz="1400" i="0" u="none" strike="noStrike" dirty="0">
                <a:solidFill>
                  <a:schemeClr val="bg1"/>
                </a:solidFill>
                <a:effectLst/>
                <a:latin typeface="Montserrat" panose="00000500000000000000" pitchFamily="2" charset="0"/>
              </a:rPr>
            </a:br>
            <a:endParaRPr lang="en-US" sz="1400" i="0" u="none" strike="noStrike" dirty="0">
              <a:solidFill>
                <a:schemeClr val="bg1"/>
              </a:solidFill>
              <a:effectLst/>
              <a:latin typeface="Montserrat" panose="000005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57;p60">
            <a:extLst>
              <a:ext uri="{FF2B5EF4-FFF2-40B4-BE49-F238E27FC236}">
                <a16:creationId xmlns:a16="http://schemas.microsoft.com/office/drawing/2014/main" id="{A3504458-C830-C9EE-6169-61177095DAD3}"/>
              </a:ext>
            </a:extLst>
          </p:cNvPr>
          <p:cNvSpPr/>
          <p:nvPr/>
        </p:nvSpPr>
        <p:spPr>
          <a:xfrm>
            <a:off x="691520" y="1991304"/>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AGE </a:t>
            </a:r>
            <a:endParaRPr sz="1000" b="1" dirty="0">
              <a:solidFill>
                <a:schemeClr val="bg1"/>
              </a:solidFill>
              <a:latin typeface="Montserrat" pitchFamily="2" charset="77"/>
            </a:endParaRPr>
          </a:p>
        </p:txBody>
      </p:sp>
      <p:sp>
        <p:nvSpPr>
          <p:cNvPr id="4" name="Google Shape;2057;p60">
            <a:extLst>
              <a:ext uri="{FF2B5EF4-FFF2-40B4-BE49-F238E27FC236}">
                <a16:creationId xmlns:a16="http://schemas.microsoft.com/office/drawing/2014/main" id="{092FE14B-5E60-C70D-5B43-11ADFF7C9547}"/>
              </a:ext>
            </a:extLst>
          </p:cNvPr>
          <p:cNvSpPr/>
          <p:nvPr/>
        </p:nvSpPr>
        <p:spPr>
          <a:xfrm>
            <a:off x="2770427" y="1999254"/>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GENDER</a:t>
            </a:r>
            <a:endParaRPr sz="1000" b="1" dirty="0">
              <a:solidFill>
                <a:schemeClr val="bg1"/>
              </a:solidFill>
              <a:latin typeface="Montserrat" pitchFamily="2" charset="77"/>
            </a:endParaRPr>
          </a:p>
        </p:txBody>
      </p:sp>
      <p:sp>
        <p:nvSpPr>
          <p:cNvPr id="5" name="Google Shape;2057;p60">
            <a:extLst>
              <a:ext uri="{FF2B5EF4-FFF2-40B4-BE49-F238E27FC236}">
                <a16:creationId xmlns:a16="http://schemas.microsoft.com/office/drawing/2014/main" id="{BBD3C19C-419E-626F-C7EB-8D7B672AC349}"/>
              </a:ext>
            </a:extLst>
          </p:cNvPr>
          <p:cNvSpPr/>
          <p:nvPr/>
        </p:nvSpPr>
        <p:spPr>
          <a:xfrm>
            <a:off x="4849334" y="1923675"/>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BMI</a:t>
            </a:r>
            <a:endParaRPr sz="1000" b="1" dirty="0">
              <a:solidFill>
                <a:schemeClr val="bg1"/>
              </a:solidFill>
              <a:latin typeface="Montserrat" pitchFamily="2" charset="77"/>
            </a:endParaRPr>
          </a:p>
        </p:txBody>
      </p:sp>
      <p:sp>
        <p:nvSpPr>
          <p:cNvPr id="6" name="Google Shape;2057;p60">
            <a:extLst>
              <a:ext uri="{FF2B5EF4-FFF2-40B4-BE49-F238E27FC236}">
                <a16:creationId xmlns:a16="http://schemas.microsoft.com/office/drawing/2014/main" id="{616B15E8-35EA-05ED-3B97-008C8601F735}"/>
              </a:ext>
            </a:extLst>
          </p:cNvPr>
          <p:cNvSpPr/>
          <p:nvPr/>
        </p:nvSpPr>
        <p:spPr>
          <a:xfrm>
            <a:off x="3696992" y="3292582"/>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HYPER-TENSION</a:t>
            </a:r>
            <a:endParaRPr sz="1000" b="1" dirty="0">
              <a:solidFill>
                <a:schemeClr val="bg1"/>
              </a:solidFill>
              <a:latin typeface="Montserrat" pitchFamily="2" charset="77"/>
            </a:endParaRPr>
          </a:p>
        </p:txBody>
      </p:sp>
      <p:sp>
        <p:nvSpPr>
          <p:cNvPr id="7" name="Google Shape;2057;p60">
            <a:extLst>
              <a:ext uri="{FF2B5EF4-FFF2-40B4-BE49-F238E27FC236}">
                <a16:creationId xmlns:a16="http://schemas.microsoft.com/office/drawing/2014/main" id="{68B23923-2667-2704-0482-504E7E030E77}"/>
              </a:ext>
            </a:extLst>
          </p:cNvPr>
          <p:cNvSpPr/>
          <p:nvPr/>
        </p:nvSpPr>
        <p:spPr>
          <a:xfrm>
            <a:off x="6907946" y="1923675"/>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HEART DISEASE</a:t>
            </a:r>
            <a:endParaRPr sz="1000" b="1" dirty="0">
              <a:solidFill>
                <a:schemeClr val="bg1"/>
              </a:solidFill>
              <a:latin typeface="Montserrat" pitchFamily="2" charset="77"/>
            </a:endParaRPr>
          </a:p>
        </p:txBody>
      </p:sp>
      <p:sp>
        <p:nvSpPr>
          <p:cNvPr id="8" name="Google Shape;2057;p60">
            <a:extLst>
              <a:ext uri="{FF2B5EF4-FFF2-40B4-BE49-F238E27FC236}">
                <a16:creationId xmlns:a16="http://schemas.microsoft.com/office/drawing/2014/main" id="{42DB56FE-EC76-6C65-E1D5-86BA01CB9C1B}"/>
              </a:ext>
            </a:extLst>
          </p:cNvPr>
          <p:cNvSpPr/>
          <p:nvPr/>
        </p:nvSpPr>
        <p:spPr>
          <a:xfrm>
            <a:off x="1573915" y="3292583"/>
            <a:ext cx="122123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SMOKING HISTORY</a:t>
            </a:r>
            <a:endParaRPr sz="1000" b="1" dirty="0">
              <a:solidFill>
                <a:schemeClr val="bg1"/>
              </a:solidFill>
              <a:latin typeface="Montserrat" pitchFamily="2" charset="77"/>
            </a:endParaRPr>
          </a:p>
        </p:txBody>
      </p:sp>
      <p:sp>
        <p:nvSpPr>
          <p:cNvPr id="9" name="Google Shape;2057;p60">
            <a:extLst>
              <a:ext uri="{FF2B5EF4-FFF2-40B4-BE49-F238E27FC236}">
                <a16:creationId xmlns:a16="http://schemas.microsoft.com/office/drawing/2014/main" id="{F6B06FB0-BD06-A565-B221-33DE984E8C31}"/>
              </a:ext>
            </a:extLst>
          </p:cNvPr>
          <p:cNvSpPr/>
          <p:nvPr/>
        </p:nvSpPr>
        <p:spPr>
          <a:xfrm>
            <a:off x="5667585" y="3292581"/>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HBA1C LEVEL</a:t>
            </a:r>
            <a:endParaRPr sz="1000" b="1" dirty="0">
              <a:solidFill>
                <a:schemeClr val="bg1"/>
              </a:solidFill>
              <a:latin typeface="Montserrat" pitchFamily="2" charset="77"/>
            </a:endParaRPr>
          </a:p>
        </p:txBody>
      </p:sp>
      <p:sp>
        <p:nvSpPr>
          <p:cNvPr id="10" name="Google Shape;2057;p60">
            <a:extLst>
              <a:ext uri="{FF2B5EF4-FFF2-40B4-BE49-F238E27FC236}">
                <a16:creationId xmlns:a16="http://schemas.microsoft.com/office/drawing/2014/main" id="{11F755CB-ABFC-B629-0208-D3BBA359E509}"/>
              </a:ext>
            </a:extLst>
          </p:cNvPr>
          <p:cNvSpPr/>
          <p:nvPr/>
        </p:nvSpPr>
        <p:spPr>
          <a:xfrm>
            <a:off x="7734452" y="3160145"/>
            <a:ext cx="122123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BLOOD GLUCOSE LEVEL</a:t>
            </a:r>
            <a:endParaRPr sz="1000" b="1" dirty="0">
              <a:solidFill>
                <a:schemeClr val="bg1"/>
              </a:solidFill>
              <a:latin typeface="Montserrat" pitchFamily="2" charset="77"/>
            </a:endParaRPr>
          </a:p>
        </p:txBody>
      </p:sp>
    </p:spTree>
    <p:extLst>
      <p:ext uri="{BB962C8B-B14F-4D97-AF65-F5344CB8AC3E}">
        <p14:creationId xmlns:p14="http://schemas.microsoft.com/office/powerpoint/2010/main" val="112024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OUR DATA SOURCE - KAGGLE</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282174" y="876582"/>
            <a:ext cx="6134878" cy="343703"/>
          </a:xfrm>
          <a:prstGeom prst="rect">
            <a:avLst/>
          </a:prstGeom>
        </p:spPr>
        <p:txBody>
          <a:bodyPr spcFirstLastPara="1" wrap="square" lIns="91425" tIns="91425" rIns="91425" bIns="91425" anchor="t" anchorCtr="0">
            <a:noAutofit/>
          </a:bodyPr>
          <a:lstStyle/>
          <a:p>
            <a:pPr algn="l" rtl="0" fontAlgn="base">
              <a:spcBef>
                <a:spcPts val="300"/>
              </a:spcBef>
              <a:spcAft>
                <a:spcPts val="0"/>
              </a:spcAft>
            </a:pPr>
            <a:r>
              <a:rPr lang="en-US" sz="1400" b="1" i="0" u="sng" dirty="0">
                <a:solidFill>
                  <a:schemeClr val="accent1"/>
                </a:solidFill>
                <a:effectLst/>
                <a:latin typeface="-apple-system"/>
                <a:hlinkClick r:id="rId3">
                  <a:extLst>
                    <a:ext uri="{A12FA001-AC4F-418D-AE19-62706E023703}">
                      <ahyp:hlinkClr xmlns:ahyp="http://schemas.microsoft.com/office/drawing/2018/hyperlinkcolor" val="tx"/>
                    </a:ext>
                  </a:extLst>
                </a:hlinkClick>
              </a:rPr>
              <a:t>https://www.kaggle.com/datasets/iammustafatz/diabetes-prediction-dataset</a:t>
            </a:r>
            <a:endParaRPr lang="en-US" sz="2400" i="0" u="none" strike="noStrike" dirty="0">
              <a:solidFill>
                <a:schemeClr val="accent1"/>
              </a:solidFill>
              <a:effectLst/>
              <a:latin typeface="Montserrat" panose="000005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3800CEA2-4FFE-6FAA-9D6F-30908184B2F9}"/>
              </a:ext>
            </a:extLst>
          </p:cNvPr>
          <p:cNvPicPr>
            <a:picLocks noChangeAspect="1"/>
          </p:cNvPicPr>
          <p:nvPr/>
        </p:nvPicPr>
        <p:blipFill>
          <a:blip r:embed="rId4"/>
          <a:stretch>
            <a:fillRect/>
          </a:stretch>
        </p:blipFill>
        <p:spPr>
          <a:xfrm>
            <a:off x="292203" y="1372981"/>
            <a:ext cx="2719935" cy="1063998"/>
          </a:xfrm>
          <a:prstGeom prst="rect">
            <a:avLst/>
          </a:prstGeom>
        </p:spPr>
      </p:pic>
      <p:pic>
        <p:nvPicPr>
          <p:cNvPr id="6" name="Picture 5">
            <a:extLst>
              <a:ext uri="{FF2B5EF4-FFF2-40B4-BE49-F238E27FC236}">
                <a16:creationId xmlns:a16="http://schemas.microsoft.com/office/drawing/2014/main" id="{C101CF08-9F66-376F-2EFE-72126AC0D705}"/>
              </a:ext>
            </a:extLst>
          </p:cNvPr>
          <p:cNvPicPr>
            <a:picLocks noChangeAspect="1"/>
          </p:cNvPicPr>
          <p:nvPr/>
        </p:nvPicPr>
        <p:blipFill>
          <a:blip r:embed="rId5"/>
          <a:stretch>
            <a:fillRect/>
          </a:stretch>
        </p:blipFill>
        <p:spPr>
          <a:xfrm>
            <a:off x="3178307" y="1367167"/>
            <a:ext cx="2787383" cy="1063998"/>
          </a:xfrm>
          <a:prstGeom prst="rect">
            <a:avLst/>
          </a:prstGeom>
        </p:spPr>
      </p:pic>
      <p:pic>
        <p:nvPicPr>
          <p:cNvPr id="8" name="Picture 7">
            <a:extLst>
              <a:ext uri="{FF2B5EF4-FFF2-40B4-BE49-F238E27FC236}">
                <a16:creationId xmlns:a16="http://schemas.microsoft.com/office/drawing/2014/main" id="{829B9B23-BAF7-D914-2805-059D388DEE58}"/>
              </a:ext>
            </a:extLst>
          </p:cNvPr>
          <p:cNvPicPr>
            <a:picLocks noChangeAspect="1"/>
          </p:cNvPicPr>
          <p:nvPr/>
        </p:nvPicPr>
        <p:blipFill>
          <a:blip r:embed="rId6"/>
          <a:stretch>
            <a:fillRect/>
          </a:stretch>
        </p:blipFill>
        <p:spPr>
          <a:xfrm>
            <a:off x="6141888" y="1367167"/>
            <a:ext cx="2787383" cy="1063997"/>
          </a:xfrm>
          <a:prstGeom prst="rect">
            <a:avLst/>
          </a:prstGeom>
        </p:spPr>
      </p:pic>
      <p:pic>
        <p:nvPicPr>
          <p:cNvPr id="10" name="Picture 9">
            <a:extLst>
              <a:ext uri="{FF2B5EF4-FFF2-40B4-BE49-F238E27FC236}">
                <a16:creationId xmlns:a16="http://schemas.microsoft.com/office/drawing/2014/main" id="{8F24A99B-8BCE-2F29-F5F5-6D236F72DA62}"/>
              </a:ext>
            </a:extLst>
          </p:cNvPr>
          <p:cNvPicPr>
            <a:picLocks noChangeAspect="1"/>
          </p:cNvPicPr>
          <p:nvPr/>
        </p:nvPicPr>
        <p:blipFill>
          <a:blip r:embed="rId7"/>
          <a:stretch>
            <a:fillRect/>
          </a:stretch>
        </p:blipFill>
        <p:spPr>
          <a:xfrm>
            <a:off x="282174" y="2571750"/>
            <a:ext cx="2719935" cy="1144736"/>
          </a:xfrm>
          <a:prstGeom prst="rect">
            <a:avLst/>
          </a:prstGeom>
        </p:spPr>
      </p:pic>
      <p:pic>
        <p:nvPicPr>
          <p:cNvPr id="12" name="Picture 11">
            <a:extLst>
              <a:ext uri="{FF2B5EF4-FFF2-40B4-BE49-F238E27FC236}">
                <a16:creationId xmlns:a16="http://schemas.microsoft.com/office/drawing/2014/main" id="{866BFED0-CFDF-25C7-FFFC-D6DFA6763645}"/>
              </a:ext>
            </a:extLst>
          </p:cNvPr>
          <p:cNvPicPr>
            <a:picLocks noChangeAspect="1"/>
          </p:cNvPicPr>
          <p:nvPr/>
        </p:nvPicPr>
        <p:blipFill>
          <a:blip r:embed="rId8"/>
          <a:stretch>
            <a:fillRect/>
          </a:stretch>
        </p:blipFill>
        <p:spPr>
          <a:xfrm>
            <a:off x="3178307" y="2607101"/>
            <a:ext cx="2787383" cy="1144736"/>
          </a:xfrm>
          <a:prstGeom prst="rect">
            <a:avLst/>
          </a:prstGeom>
        </p:spPr>
      </p:pic>
      <p:pic>
        <p:nvPicPr>
          <p:cNvPr id="14" name="Picture 13">
            <a:extLst>
              <a:ext uri="{FF2B5EF4-FFF2-40B4-BE49-F238E27FC236}">
                <a16:creationId xmlns:a16="http://schemas.microsoft.com/office/drawing/2014/main" id="{1673AC47-07C4-BA60-B783-626956E31344}"/>
              </a:ext>
            </a:extLst>
          </p:cNvPr>
          <p:cNvPicPr>
            <a:picLocks noChangeAspect="1"/>
          </p:cNvPicPr>
          <p:nvPr/>
        </p:nvPicPr>
        <p:blipFill>
          <a:blip r:embed="rId9"/>
          <a:stretch>
            <a:fillRect/>
          </a:stretch>
        </p:blipFill>
        <p:spPr>
          <a:xfrm>
            <a:off x="6141888" y="2607101"/>
            <a:ext cx="2787383" cy="1144736"/>
          </a:xfrm>
          <a:prstGeom prst="rect">
            <a:avLst/>
          </a:prstGeom>
        </p:spPr>
      </p:pic>
      <p:pic>
        <p:nvPicPr>
          <p:cNvPr id="16" name="Picture 15">
            <a:extLst>
              <a:ext uri="{FF2B5EF4-FFF2-40B4-BE49-F238E27FC236}">
                <a16:creationId xmlns:a16="http://schemas.microsoft.com/office/drawing/2014/main" id="{8D8A7772-4EED-3BE8-3D76-F9A1156F230A}"/>
              </a:ext>
            </a:extLst>
          </p:cNvPr>
          <p:cNvPicPr>
            <a:picLocks noChangeAspect="1"/>
          </p:cNvPicPr>
          <p:nvPr/>
        </p:nvPicPr>
        <p:blipFill>
          <a:blip r:embed="rId10"/>
          <a:stretch>
            <a:fillRect/>
          </a:stretch>
        </p:blipFill>
        <p:spPr>
          <a:xfrm>
            <a:off x="282174" y="3862195"/>
            <a:ext cx="2719935" cy="1144736"/>
          </a:xfrm>
          <a:prstGeom prst="rect">
            <a:avLst/>
          </a:prstGeom>
        </p:spPr>
      </p:pic>
      <p:pic>
        <p:nvPicPr>
          <p:cNvPr id="18" name="Picture 17">
            <a:extLst>
              <a:ext uri="{FF2B5EF4-FFF2-40B4-BE49-F238E27FC236}">
                <a16:creationId xmlns:a16="http://schemas.microsoft.com/office/drawing/2014/main" id="{0FA6ABBE-758B-4B19-3245-F892AD66B40A}"/>
              </a:ext>
            </a:extLst>
          </p:cNvPr>
          <p:cNvPicPr>
            <a:picLocks noChangeAspect="1"/>
          </p:cNvPicPr>
          <p:nvPr/>
        </p:nvPicPr>
        <p:blipFill>
          <a:blip r:embed="rId11"/>
          <a:stretch>
            <a:fillRect/>
          </a:stretch>
        </p:blipFill>
        <p:spPr>
          <a:xfrm>
            <a:off x="3202690" y="3862194"/>
            <a:ext cx="2763000" cy="1144735"/>
          </a:xfrm>
          <a:prstGeom prst="rect">
            <a:avLst/>
          </a:prstGeom>
        </p:spPr>
      </p:pic>
      <p:pic>
        <p:nvPicPr>
          <p:cNvPr id="20" name="Picture 19">
            <a:extLst>
              <a:ext uri="{FF2B5EF4-FFF2-40B4-BE49-F238E27FC236}">
                <a16:creationId xmlns:a16="http://schemas.microsoft.com/office/drawing/2014/main" id="{8B606922-AED3-9B88-40B6-F9A1CFD90D62}"/>
              </a:ext>
            </a:extLst>
          </p:cNvPr>
          <p:cNvPicPr>
            <a:picLocks noChangeAspect="1"/>
          </p:cNvPicPr>
          <p:nvPr/>
        </p:nvPicPr>
        <p:blipFill>
          <a:blip r:embed="rId12"/>
          <a:stretch>
            <a:fillRect/>
          </a:stretch>
        </p:blipFill>
        <p:spPr>
          <a:xfrm>
            <a:off x="6166271" y="3862194"/>
            <a:ext cx="2787383" cy="1144736"/>
          </a:xfrm>
          <a:prstGeom prst="rect">
            <a:avLst/>
          </a:prstGeom>
        </p:spPr>
      </p:pic>
    </p:spTree>
    <p:extLst>
      <p:ext uri="{BB962C8B-B14F-4D97-AF65-F5344CB8AC3E}">
        <p14:creationId xmlns:p14="http://schemas.microsoft.com/office/powerpoint/2010/main" val="420303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35872"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Exploration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What does the data look like?</a:t>
            </a:r>
          </a:p>
          <a:p>
            <a:pPr marL="0" lvl="0" indent="0" algn="l" rtl="0">
              <a:spcBef>
                <a:spcPts val="0"/>
              </a:spcBef>
              <a:spcAft>
                <a:spcPts val="0"/>
              </a:spcAft>
              <a:buNone/>
            </a:pPr>
            <a:r>
              <a:rPr lang="en-US" sz="1400" dirty="0"/>
              <a:t>What features are there?</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30849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19" y="372526"/>
            <a:ext cx="7339297"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FEATURE ENGINEERING - DATA EXPLORATION</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747423" y="1200787"/>
            <a:ext cx="6624584" cy="3013403"/>
          </a:xfrm>
          <a:prstGeom prst="rect">
            <a:avLst/>
          </a:prstGeom>
        </p:spPr>
        <p:txBody>
          <a:bodyPr spcFirstLastPara="1" wrap="square" lIns="91425" tIns="91425" rIns="91425" bIns="91425" anchor="t" anchorCtr="0">
            <a:noAutofit/>
          </a:bodyPr>
          <a:lstStyle/>
          <a:p>
            <a:pPr algn="l"/>
            <a:r>
              <a:rPr lang="en-US" sz="1400" dirty="0">
                <a:solidFill>
                  <a:schemeClr val="bg1"/>
                </a:solidFill>
                <a:latin typeface="Montserrat" pitchFamily="2" charset="77"/>
              </a:rPr>
              <a:t>Using tools such as Spark, and Python, we e</a:t>
            </a:r>
            <a:r>
              <a:rPr lang="en-US" sz="1400" i="0" u="none" strike="noStrike" dirty="0">
                <a:solidFill>
                  <a:schemeClr val="bg1"/>
                </a:solidFill>
                <a:effectLst/>
                <a:latin typeface="Montserrat" pitchFamily="2" charset="77"/>
              </a:rPr>
              <a:t>xplored the data to find additional details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Count of the number of rows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Study of the schema</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Count of total number of diabetic and non-diabetic values. </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a:t>
            </a:r>
            <a:r>
              <a:rPr lang="en-US" sz="1400" i="1" u="none" strike="noStrike" dirty="0">
                <a:solidFill>
                  <a:schemeClr val="bg1"/>
                </a:solidFill>
                <a:effectLst/>
                <a:latin typeface="Montserrat" pitchFamily="2" charset="77"/>
              </a:rPr>
              <a:t>Note: 1 - Presence of diabetes, 0 - Absence of diabetes)</a:t>
            </a:r>
            <a:br>
              <a:rPr lang="en-US" sz="1400" i="1"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Count of total number of gender types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Check for empty values in the gender column</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Get summary statistics to describe the data frames count, mean, </a:t>
            </a:r>
            <a:r>
              <a:rPr lang="en-US" sz="1400" i="0" u="none" strike="noStrike" dirty="0" err="1">
                <a:solidFill>
                  <a:schemeClr val="bg1"/>
                </a:solidFill>
                <a:effectLst/>
                <a:latin typeface="Montserrat" pitchFamily="2" charset="77"/>
              </a:rPr>
              <a:t>stddev</a:t>
            </a:r>
            <a:r>
              <a:rPr lang="en-US" sz="1400" i="0" u="none" strike="noStrike" dirty="0">
                <a:solidFill>
                  <a:schemeClr val="bg1"/>
                </a:solidFill>
                <a:effectLst/>
                <a:latin typeface="Montserrat" pitchFamily="2" charset="77"/>
              </a:rPr>
              <a:t>, min and max</a:t>
            </a: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59637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FEATURE ENGINEERING – DATA CLEANING</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747423" y="1200787"/>
            <a:ext cx="6624584" cy="3013403"/>
          </a:xfrm>
          <a:prstGeom prst="rect">
            <a:avLst/>
          </a:prstGeom>
        </p:spPr>
        <p:txBody>
          <a:bodyPr spcFirstLastPara="1" wrap="square" lIns="91425" tIns="91425" rIns="91425" bIns="91425" anchor="t" anchorCtr="0">
            <a:noAutofit/>
          </a:bodyPr>
          <a:lstStyle/>
          <a:p>
            <a:pPr algn="l"/>
            <a:r>
              <a:rPr lang="en-US" sz="1400" i="0" u="none" strike="noStrike" dirty="0">
                <a:solidFill>
                  <a:schemeClr val="bg1"/>
                </a:solidFill>
                <a:effectLst/>
                <a:latin typeface="Montserrat" pitchFamily="2" charset="77"/>
              </a:rPr>
              <a:t>Cleaned and Prepared data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Check for null values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Get rid of the "Other" value in the </a:t>
            </a:r>
            <a:r>
              <a:rPr lang="en-US" sz="1400" i="1" u="none" strike="noStrike" dirty="0">
                <a:solidFill>
                  <a:schemeClr val="bg1"/>
                </a:solidFill>
                <a:effectLst/>
                <a:latin typeface="Montserrat" pitchFamily="2" charset="77"/>
              </a:rPr>
              <a:t>gender</a:t>
            </a:r>
            <a:r>
              <a:rPr lang="en-US" sz="1400" i="0" u="none" strike="noStrike" dirty="0">
                <a:solidFill>
                  <a:schemeClr val="bg1"/>
                </a:solidFill>
                <a:effectLst/>
                <a:latin typeface="Montserrat" pitchFamily="2" charset="77"/>
              </a:rPr>
              <a:t> column to limit it to Male and Female values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Remove the "No Info" value from the </a:t>
            </a:r>
            <a:r>
              <a:rPr lang="en-US" sz="1400" i="1" u="none" strike="noStrike" dirty="0" err="1">
                <a:solidFill>
                  <a:schemeClr val="bg1"/>
                </a:solidFill>
                <a:effectLst/>
                <a:latin typeface="Montserrat" pitchFamily="2" charset="77"/>
              </a:rPr>
              <a:t>smoking_history</a:t>
            </a:r>
            <a:r>
              <a:rPr lang="en-US" sz="1400" i="0" u="none" strike="noStrike" dirty="0">
                <a:solidFill>
                  <a:schemeClr val="bg1"/>
                </a:solidFill>
                <a:effectLst/>
                <a:latin typeface="Montserrat" pitchFamily="2" charset="77"/>
              </a:rPr>
              <a:t> column as that will not be useful data for our ML model</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Assign 0 and 1 values in </a:t>
            </a:r>
            <a:r>
              <a:rPr lang="en-US" sz="1400" i="1" u="none" strike="noStrike" dirty="0">
                <a:solidFill>
                  <a:schemeClr val="bg1"/>
                </a:solidFill>
                <a:effectLst/>
                <a:latin typeface="Montserrat" pitchFamily="2" charset="77"/>
              </a:rPr>
              <a:t>gender</a:t>
            </a:r>
            <a:r>
              <a:rPr lang="en-US" sz="1400" i="0" u="none" strike="noStrike" dirty="0">
                <a:solidFill>
                  <a:schemeClr val="bg1"/>
                </a:solidFill>
                <a:effectLst/>
                <a:latin typeface="Montserrat" pitchFamily="2" charset="77"/>
              </a:rPr>
              <a:t> column where 0 means "Female" and 1 means "Male"</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Assign numeric values to the </a:t>
            </a:r>
            <a:r>
              <a:rPr lang="en-US" sz="1400" i="1" u="none" strike="noStrike" dirty="0" err="1">
                <a:solidFill>
                  <a:schemeClr val="bg1"/>
                </a:solidFill>
                <a:effectLst/>
                <a:latin typeface="Montserrat" pitchFamily="2" charset="77"/>
              </a:rPr>
              <a:t>smoking_history</a:t>
            </a:r>
            <a:r>
              <a:rPr lang="en-US" sz="1400" i="0" u="none" strike="noStrike" dirty="0">
                <a:solidFill>
                  <a:schemeClr val="bg1"/>
                </a:solidFill>
                <a:effectLst/>
                <a:latin typeface="Montserrat" pitchFamily="2" charset="77"/>
              </a:rPr>
              <a:t> column where "never" = 0, "ever" = 1, "not current" = 2, "current" = 3, "former" = 4</a:t>
            </a: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36440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BC990C0E-E3BE-9D50-2A7F-70656F96B282}"/>
            </a:ext>
          </a:extLst>
        </p:cNvPr>
        <p:cNvGrpSpPr/>
        <p:nvPr/>
      </p:nvGrpSpPr>
      <p:grpSpPr>
        <a:xfrm>
          <a:off x="0" y="0"/>
          <a:ext cx="0" cy="0"/>
          <a:chOff x="0" y="0"/>
          <a:chExt cx="0" cy="0"/>
        </a:xfrm>
      </p:grpSpPr>
      <p:sp>
        <p:nvSpPr>
          <p:cNvPr id="233" name="Google Shape;233;p46">
            <a:extLst>
              <a:ext uri="{FF2B5EF4-FFF2-40B4-BE49-F238E27FC236}">
                <a16:creationId xmlns:a16="http://schemas.microsoft.com/office/drawing/2014/main" id="{EBA46751-6D51-48A2-1339-858CE2EF35FA}"/>
              </a:ext>
            </a:extLst>
          </p:cNvPr>
          <p:cNvSpPr txBox="1">
            <a:spLocks noGrp="1"/>
          </p:cNvSpPr>
          <p:nvPr>
            <p:ph type="title" idx="4"/>
          </p:nvPr>
        </p:nvSpPr>
        <p:spPr>
          <a:xfrm>
            <a:off x="305657" y="34289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STACK</a:t>
            </a:r>
            <a:endParaRPr dirty="0"/>
          </a:p>
        </p:txBody>
      </p:sp>
      <p:cxnSp>
        <p:nvCxnSpPr>
          <p:cNvPr id="234" name="Google Shape;234;p46">
            <a:extLst>
              <a:ext uri="{FF2B5EF4-FFF2-40B4-BE49-F238E27FC236}">
                <a16:creationId xmlns:a16="http://schemas.microsoft.com/office/drawing/2014/main" id="{093FFB02-C1AF-7F9E-CFDC-6DA4178A59B2}"/>
              </a:ext>
            </a:extLst>
          </p:cNvPr>
          <p:cNvCxnSpPr/>
          <p:nvPr/>
        </p:nvCxnSpPr>
        <p:spPr>
          <a:xfrm>
            <a:off x="645774" y="31860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5" name="Picture 24" descr="A logo with orange circles&#10;&#10;Description automatically generated with medium confidence">
            <a:extLst>
              <a:ext uri="{FF2B5EF4-FFF2-40B4-BE49-F238E27FC236}">
                <a16:creationId xmlns:a16="http://schemas.microsoft.com/office/drawing/2014/main" id="{348B5ADF-2B75-495E-6ECE-99F6E4554ADC}"/>
              </a:ext>
            </a:extLst>
          </p:cNvPr>
          <p:cNvPicPr>
            <a:picLocks noChangeAspect="1"/>
          </p:cNvPicPr>
          <p:nvPr/>
        </p:nvPicPr>
        <p:blipFill>
          <a:blip r:embed="rId3">
            <a:alphaModFix amt="45000"/>
          </a:blip>
          <a:stretch>
            <a:fillRect/>
          </a:stretch>
        </p:blipFill>
        <p:spPr>
          <a:xfrm>
            <a:off x="-1124641" y="208314"/>
            <a:ext cx="9962984" cy="5840510"/>
          </a:xfrm>
          <a:prstGeom prst="rect">
            <a:avLst/>
          </a:prstGeom>
        </p:spPr>
      </p:pic>
      <p:cxnSp>
        <p:nvCxnSpPr>
          <p:cNvPr id="42" name="Straight Arrow Connector 41">
            <a:extLst>
              <a:ext uri="{FF2B5EF4-FFF2-40B4-BE49-F238E27FC236}">
                <a16:creationId xmlns:a16="http://schemas.microsoft.com/office/drawing/2014/main" id="{1069A313-227B-2E43-EAA2-AB2F97354AFD}"/>
              </a:ext>
            </a:extLst>
          </p:cNvPr>
          <p:cNvCxnSpPr>
            <a:cxnSpLocks/>
            <a:stCxn id="43" idx="3"/>
            <a:endCxn id="44" idx="1"/>
          </p:cNvCxnSpPr>
          <p:nvPr/>
        </p:nvCxnSpPr>
        <p:spPr>
          <a:xfrm>
            <a:off x="1659188" y="2810544"/>
            <a:ext cx="368086" cy="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75EC4E22-EF2C-FE37-D926-5E8E4BAE586D}"/>
              </a:ext>
            </a:extLst>
          </p:cNvPr>
          <p:cNvSpPr/>
          <p:nvPr/>
        </p:nvSpPr>
        <p:spPr>
          <a:xfrm>
            <a:off x="753173" y="2571750"/>
            <a:ext cx="906015" cy="47758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Raw Dataset</a:t>
            </a:r>
          </a:p>
        </p:txBody>
      </p:sp>
      <p:pic>
        <p:nvPicPr>
          <p:cNvPr id="27" name="Picture 26" descr="A green logo with white text&#10;&#10;Description automatically generated">
            <a:extLst>
              <a:ext uri="{FF2B5EF4-FFF2-40B4-BE49-F238E27FC236}">
                <a16:creationId xmlns:a16="http://schemas.microsoft.com/office/drawing/2014/main" id="{D65DD005-A3DD-AC59-5C3E-3DC0558BAEEC}"/>
              </a:ext>
            </a:extLst>
          </p:cNvPr>
          <p:cNvPicPr>
            <a:picLocks noChangeAspect="1"/>
          </p:cNvPicPr>
          <p:nvPr/>
        </p:nvPicPr>
        <p:blipFill>
          <a:blip r:embed="rId4"/>
          <a:stretch>
            <a:fillRect/>
          </a:stretch>
        </p:blipFill>
        <p:spPr>
          <a:xfrm>
            <a:off x="1361957" y="2266879"/>
            <a:ext cx="431585" cy="376035"/>
          </a:xfrm>
          <a:prstGeom prst="rect">
            <a:avLst/>
          </a:prstGeom>
        </p:spPr>
      </p:pic>
      <p:sp>
        <p:nvSpPr>
          <p:cNvPr id="44" name="Rectangle: Single Corner Rounded 43">
            <a:extLst>
              <a:ext uri="{FF2B5EF4-FFF2-40B4-BE49-F238E27FC236}">
                <a16:creationId xmlns:a16="http://schemas.microsoft.com/office/drawing/2014/main" id="{ABDA3873-BE27-22DC-1AB0-79E0E80AC9D1}"/>
              </a:ext>
            </a:extLst>
          </p:cNvPr>
          <p:cNvSpPr/>
          <p:nvPr/>
        </p:nvSpPr>
        <p:spPr>
          <a:xfrm>
            <a:off x="2027274" y="2576287"/>
            <a:ext cx="1531443" cy="477587"/>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Data Wrangling</a:t>
            </a:r>
          </a:p>
          <a:p>
            <a:pPr algn="ctr"/>
            <a:r>
              <a:rPr lang="en-US" sz="1000" dirty="0">
                <a:solidFill>
                  <a:schemeClr val="bg1"/>
                </a:solidFill>
              </a:rPr>
              <a:t>(</a:t>
            </a:r>
            <a:r>
              <a:rPr lang="en-US" sz="1000" dirty="0" err="1">
                <a:solidFill>
                  <a:schemeClr val="bg1"/>
                </a:solidFill>
              </a:rPr>
              <a:t>pySpark</a:t>
            </a:r>
            <a:r>
              <a:rPr lang="en-US" sz="1000" dirty="0">
                <a:solidFill>
                  <a:schemeClr val="bg1"/>
                </a:solidFill>
              </a:rPr>
              <a:t>, pandas)</a:t>
            </a:r>
            <a:endParaRPr lang="en-US" sz="1000" dirty="0"/>
          </a:p>
        </p:txBody>
      </p:sp>
      <p:pic>
        <p:nvPicPr>
          <p:cNvPr id="33" name="Picture 32" descr="A logo of a database&#10;&#10;Description automatically generated">
            <a:extLst>
              <a:ext uri="{FF2B5EF4-FFF2-40B4-BE49-F238E27FC236}">
                <a16:creationId xmlns:a16="http://schemas.microsoft.com/office/drawing/2014/main" id="{84D44A20-9FB7-5102-8769-C3AE1B22E565}"/>
              </a:ext>
            </a:extLst>
          </p:cNvPr>
          <p:cNvPicPr>
            <a:picLocks noChangeAspect="1"/>
          </p:cNvPicPr>
          <p:nvPr/>
        </p:nvPicPr>
        <p:blipFill>
          <a:blip r:embed="rId5"/>
          <a:stretch>
            <a:fillRect/>
          </a:stretch>
        </p:blipFill>
        <p:spPr>
          <a:xfrm>
            <a:off x="3270422" y="2254937"/>
            <a:ext cx="445684" cy="376035"/>
          </a:xfrm>
          <a:prstGeom prst="rect">
            <a:avLst/>
          </a:prstGeom>
        </p:spPr>
      </p:pic>
      <p:sp>
        <p:nvSpPr>
          <p:cNvPr id="47" name="Rectangle: Single Corner Rounded 46">
            <a:extLst>
              <a:ext uri="{FF2B5EF4-FFF2-40B4-BE49-F238E27FC236}">
                <a16:creationId xmlns:a16="http://schemas.microsoft.com/office/drawing/2014/main" id="{CAABA30F-1690-8C79-4BE4-D4E45E1C76AB}"/>
              </a:ext>
            </a:extLst>
          </p:cNvPr>
          <p:cNvSpPr/>
          <p:nvPr/>
        </p:nvSpPr>
        <p:spPr>
          <a:xfrm>
            <a:off x="4013011" y="2571750"/>
            <a:ext cx="1445235" cy="477587"/>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Data Visualization</a:t>
            </a:r>
          </a:p>
          <a:p>
            <a:pPr algn="ctr"/>
            <a:r>
              <a:rPr lang="en-US" sz="1000" dirty="0"/>
              <a:t>(matplotlib)</a:t>
            </a:r>
          </a:p>
        </p:txBody>
      </p:sp>
      <p:sp>
        <p:nvSpPr>
          <p:cNvPr id="48" name="Rectangle: Single Corner Rounded 47">
            <a:extLst>
              <a:ext uri="{FF2B5EF4-FFF2-40B4-BE49-F238E27FC236}">
                <a16:creationId xmlns:a16="http://schemas.microsoft.com/office/drawing/2014/main" id="{DD5333BD-B8A6-67B2-9212-AE7E473CA127}"/>
              </a:ext>
            </a:extLst>
          </p:cNvPr>
          <p:cNvSpPr/>
          <p:nvPr/>
        </p:nvSpPr>
        <p:spPr>
          <a:xfrm>
            <a:off x="5826403" y="2564715"/>
            <a:ext cx="1445235" cy="477587"/>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Train, Test, Save Model</a:t>
            </a:r>
          </a:p>
          <a:p>
            <a:pPr algn="ctr"/>
            <a:r>
              <a:rPr lang="en-US" sz="1000" dirty="0"/>
              <a:t>(</a:t>
            </a:r>
            <a:r>
              <a:rPr lang="en-US" sz="1000" dirty="0" err="1"/>
              <a:t>pySpark</a:t>
            </a:r>
            <a:r>
              <a:rPr lang="en-US" sz="1000" dirty="0"/>
              <a:t> ML Lib)</a:t>
            </a:r>
          </a:p>
        </p:txBody>
      </p:sp>
      <p:cxnSp>
        <p:nvCxnSpPr>
          <p:cNvPr id="49" name="Straight Arrow Connector 48">
            <a:extLst>
              <a:ext uri="{FF2B5EF4-FFF2-40B4-BE49-F238E27FC236}">
                <a16:creationId xmlns:a16="http://schemas.microsoft.com/office/drawing/2014/main" id="{3A315692-70CA-81DF-27DE-AC83B16CE57D}"/>
              </a:ext>
            </a:extLst>
          </p:cNvPr>
          <p:cNvCxnSpPr>
            <a:cxnSpLocks/>
            <a:stCxn id="44" idx="3"/>
            <a:endCxn id="47" idx="1"/>
          </p:cNvCxnSpPr>
          <p:nvPr/>
        </p:nvCxnSpPr>
        <p:spPr>
          <a:xfrm flipV="1">
            <a:off x="3558717" y="2810544"/>
            <a:ext cx="454294" cy="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4926BF-1272-159D-B96C-3A21BD3B498C}"/>
              </a:ext>
            </a:extLst>
          </p:cNvPr>
          <p:cNvCxnSpPr>
            <a:cxnSpLocks/>
            <a:stCxn id="47" idx="3"/>
            <a:endCxn id="48" idx="1"/>
          </p:cNvCxnSpPr>
          <p:nvPr/>
        </p:nvCxnSpPr>
        <p:spPr>
          <a:xfrm flipV="1">
            <a:off x="5458246" y="2803509"/>
            <a:ext cx="368157" cy="7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Single Corner Rounded 53">
            <a:extLst>
              <a:ext uri="{FF2B5EF4-FFF2-40B4-BE49-F238E27FC236}">
                <a16:creationId xmlns:a16="http://schemas.microsoft.com/office/drawing/2014/main" id="{7925BD39-2DCA-2808-7EDB-802D992D428A}"/>
              </a:ext>
            </a:extLst>
          </p:cNvPr>
          <p:cNvSpPr/>
          <p:nvPr/>
        </p:nvSpPr>
        <p:spPr>
          <a:xfrm>
            <a:off x="7134257" y="1736146"/>
            <a:ext cx="1352536" cy="847390"/>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Host API for Web UI</a:t>
            </a:r>
          </a:p>
          <a:p>
            <a:pPr algn="ctr"/>
            <a:r>
              <a:rPr lang="en-US" sz="1000" dirty="0"/>
              <a:t>(Flask)</a:t>
            </a:r>
          </a:p>
        </p:txBody>
      </p:sp>
      <p:pic>
        <p:nvPicPr>
          <p:cNvPr id="59" name="Graphic 58" descr="Disk with solid fill">
            <a:extLst>
              <a:ext uri="{FF2B5EF4-FFF2-40B4-BE49-F238E27FC236}">
                <a16:creationId xmlns:a16="http://schemas.microsoft.com/office/drawing/2014/main" id="{5543AA56-B322-1F0D-FCC7-C3C34C5AFE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933" y="2833983"/>
            <a:ext cx="328632" cy="208319"/>
          </a:xfrm>
          <a:prstGeom prst="rect">
            <a:avLst/>
          </a:prstGeom>
        </p:spPr>
      </p:pic>
      <p:sp>
        <p:nvSpPr>
          <p:cNvPr id="196" name="AutoShape 4" descr="Flask Hello World – Vercel">
            <a:extLst>
              <a:ext uri="{FF2B5EF4-FFF2-40B4-BE49-F238E27FC236}">
                <a16:creationId xmlns:a16="http://schemas.microsoft.com/office/drawing/2014/main" id="{BEEBD0F4-A192-1745-AA92-B9B9CA39599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Single Corner Rounded 49">
            <a:extLst>
              <a:ext uri="{FF2B5EF4-FFF2-40B4-BE49-F238E27FC236}">
                <a16:creationId xmlns:a16="http://schemas.microsoft.com/office/drawing/2014/main" id="{10E86ACB-EE3C-4C77-A3D4-E9AC81A76027}"/>
              </a:ext>
            </a:extLst>
          </p:cNvPr>
          <p:cNvSpPr/>
          <p:nvPr/>
        </p:nvSpPr>
        <p:spPr>
          <a:xfrm>
            <a:off x="432391" y="1013637"/>
            <a:ext cx="8172893" cy="3941135"/>
          </a:xfrm>
          <a:prstGeom prst="round1Rect">
            <a:avLst/>
          </a:prstGeom>
          <a:noFill/>
          <a:ln>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Gears with solid fill">
            <a:extLst>
              <a:ext uri="{FF2B5EF4-FFF2-40B4-BE49-F238E27FC236}">
                <a16:creationId xmlns:a16="http://schemas.microsoft.com/office/drawing/2014/main" id="{6CC7DB30-6BC4-5757-96ED-439BF40EDE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5985" y="2212582"/>
            <a:ext cx="370954" cy="370954"/>
          </a:xfrm>
          <a:prstGeom prst="rect">
            <a:avLst/>
          </a:prstGeom>
        </p:spPr>
      </p:pic>
      <p:sp>
        <p:nvSpPr>
          <p:cNvPr id="51" name="TextBox 50">
            <a:extLst>
              <a:ext uri="{FF2B5EF4-FFF2-40B4-BE49-F238E27FC236}">
                <a16:creationId xmlns:a16="http://schemas.microsoft.com/office/drawing/2014/main" id="{2059E72B-EA82-5469-4BD7-1F9970ED407C}"/>
              </a:ext>
            </a:extLst>
          </p:cNvPr>
          <p:cNvSpPr txBox="1"/>
          <p:nvPr/>
        </p:nvSpPr>
        <p:spPr>
          <a:xfrm>
            <a:off x="2255094" y="4627409"/>
            <a:ext cx="3515833" cy="307777"/>
          </a:xfrm>
          <a:prstGeom prst="rect">
            <a:avLst/>
          </a:prstGeom>
          <a:noFill/>
        </p:spPr>
        <p:txBody>
          <a:bodyPr wrap="square" rtlCol="0">
            <a:spAutoFit/>
          </a:bodyPr>
          <a:lstStyle/>
          <a:p>
            <a:pPr algn="ctr"/>
            <a:r>
              <a:rPr lang="en-US" b="1" dirty="0">
                <a:solidFill>
                  <a:schemeClr val="tx2"/>
                </a:solidFill>
              </a:rPr>
              <a:t>Google Collab Hosted Environment</a:t>
            </a:r>
          </a:p>
        </p:txBody>
      </p:sp>
      <p:pic>
        <p:nvPicPr>
          <p:cNvPr id="1026" name="Picture 2">
            <a:extLst>
              <a:ext uri="{FF2B5EF4-FFF2-40B4-BE49-F238E27FC236}">
                <a16:creationId xmlns:a16="http://schemas.microsoft.com/office/drawing/2014/main" id="{CFE3450D-56A0-1593-D4E0-364686841A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2432" y="3010638"/>
            <a:ext cx="452903" cy="322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CBE356C-4BAA-3B7C-3994-3D862A9E42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4303" y="3009122"/>
            <a:ext cx="495062" cy="3210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stering Matplotlib: Part 1. Understanding Matplotlib Architecture… | by  Lawrence Alaso Krukrubo | DataSeries | Medium">
            <a:extLst>
              <a:ext uri="{FF2B5EF4-FFF2-40B4-BE49-F238E27FC236}">
                <a16:creationId xmlns:a16="http://schemas.microsoft.com/office/drawing/2014/main" id="{2EB6B784-28D4-3B2E-E26F-DEAC887053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0989" y="2254792"/>
            <a:ext cx="480443" cy="38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F6E1B08-DF83-254C-8F17-AE7AE6B8F7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4621" y="2995963"/>
            <a:ext cx="495062" cy="3819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Tful API with Python and Flask | by Hasitha Chandula | Analytics Vidhya  | Medium">
            <a:extLst>
              <a:ext uri="{FF2B5EF4-FFF2-40B4-BE49-F238E27FC236}">
                <a16:creationId xmlns:a16="http://schemas.microsoft.com/office/drawing/2014/main" id="{DA8D1828-3C28-3848-63AD-92CF3988B1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0551" y="1373740"/>
            <a:ext cx="501822" cy="47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3297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8" y="3177750"/>
            <a:ext cx="5381331"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Analysis &amp; Machine Learning</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08" name="Google Shape;208;p43"/>
          <p:cNvSpPr txBox="1">
            <a:spLocks noGrp="1"/>
          </p:cNvSpPr>
          <p:nvPr>
            <p:ph type="subTitle" idx="1"/>
          </p:nvPr>
        </p:nvSpPr>
        <p:spPr>
          <a:xfrm>
            <a:off x="3762669" y="3720650"/>
            <a:ext cx="4205669" cy="464700"/>
          </a:xfrm>
          <a:prstGeom prst="rect">
            <a:avLst/>
          </a:prstGeom>
        </p:spPr>
        <p:txBody>
          <a:bodyPr spcFirstLastPara="1" wrap="square" lIns="91425" tIns="91425" rIns="91425" bIns="91425" anchor="t" anchorCtr="0">
            <a:noAutofit/>
          </a:bodyPr>
          <a:lstStyle/>
          <a:p>
            <a:pPr marL="0" indent="0"/>
            <a:r>
              <a:rPr lang="en-US" sz="1400" dirty="0"/>
              <a:t>Are there any trends?</a:t>
            </a:r>
          </a:p>
          <a:p>
            <a:pPr marL="0" indent="0"/>
            <a:r>
              <a:rPr lang="en-US" sz="1400" dirty="0"/>
              <a:t>What insights can we draw from ML?</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9916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10" name="Picture 9">
            <a:extLst>
              <a:ext uri="{FF2B5EF4-FFF2-40B4-BE49-F238E27FC236}">
                <a16:creationId xmlns:a16="http://schemas.microsoft.com/office/drawing/2014/main" id="{6B55DECF-AA07-805C-3973-07AA9060F592}"/>
              </a:ext>
            </a:extLst>
          </p:cNvPr>
          <p:cNvPicPr>
            <a:picLocks noChangeAspect="1"/>
          </p:cNvPicPr>
          <p:nvPr/>
        </p:nvPicPr>
        <p:blipFill>
          <a:blip r:embed="rId3"/>
          <a:stretch>
            <a:fillRect/>
          </a:stretch>
        </p:blipFill>
        <p:spPr>
          <a:xfrm>
            <a:off x="1" y="0"/>
            <a:ext cx="9143999" cy="5143500"/>
          </a:xfrm>
          <a:prstGeom prst="rect">
            <a:avLst/>
          </a:prstGeom>
        </p:spPr>
      </p:pic>
      <p:sp>
        <p:nvSpPr>
          <p:cNvPr id="11" name="Google Shape;265;p48">
            <a:extLst>
              <a:ext uri="{FF2B5EF4-FFF2-40B4-BE49-F238E27FC236}">
                <a16:creationId xmlns:a16="http://schemas.microsoft.com/office/drawing/2014/main" id="{B772D664-41E0-717D-AE7B-05ADC5C6AF61}"/>
              </a:ext>
            </a:extLst>
          </p:cNvPr>
          <p:cNvSpPr txBox="1">
            <a:spLocks/>
          </p:cNvSpPr>
          <p:nvPr/>
        </p:nvSpPr>
        <p:spPr>
          <a:xfrm>
            <a:off x="6938682" y="0"/>
            <a:ext cx="2141024" cy="12327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000" dirty="0">
                <a:solidFill>
                  <a:schemeClr val="tx2">
                    <a:lumMod val="75000"/>
                  </a:schemeClr>
                </a:solidFill>
              </a:rPr>
              <a:t>A PICTURE REINFORCES THE CONCEPT</a:t>
            </a:r>
          </a:p>
        </p:txBody>
      </p:sp>
      <p:sp>
        <p:nvSpPr>
          <p:cNvPr id="12" name="Google Shape;266;p48">
            <a:extLst>
              <a:ext uri="{FF2B5EF4-FFF2-40B4-BE49-F238E27FC236}">
                <a16:creationId xmlns:a16="http://schemas.microsoft.com/office/drawing/2014/main" id="{467C3CDB-8F6F-3047-2214-C5C1F0918BAB}"/>
              </a:ext>
            </a:extLst>
          </p:cNvPr>
          <p:cNvSpPr txBox="1">
            <a:spLocks/>
          </p:cNvSpPr>
          <p:nvPr/>
        </p:nvSpPr>
        <p:spPr>
          <a:xfrm>
            <a:off x="6001544" y="3777356"/>
            <a:ext cx="2837400" cy="12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lgn="l">
              <a:spcAft>
                <a:spcPts val="1600"/>
              </a:spcAft>
            </a:pPr>
            <a:r>
              <a:rPr lang="en-US" dirty="0">
                <a:solidFill>
                  <a:schemeClr val="bg1"/>
                </a:solidFill>
              </a:rPr>
              <a:t>xxx</a:t>
            </a:r>
          </a:p>
        </p:txBody>
      </p:sp>
    </p:spTree>
    <p:extLst>
      <p:ext uri="{BB962C8B-B14F-4D97-AF65-F5344CB8AC3E}">
        <p14:creationId xmlns:p14="http://schemas.microsoft.com/office/powerpoint/2010/main" val="286372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DATA VISUALIZATION</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59558026-81CC-DB03-6B88-CEE8647797C7}"/>
              </a:ext>
            </a:extLst>
          </p:cNvPr>
          <p:cNvPicPr>
            <a:picLocks noChangeAspect="1"/>
          </p:cNvPicPr>
          <p:nvPr/>
        </p:nvPicPr>
        <p:blipFill>
          <a:blip r:embed="rId3"/>
          <a:stretch>
            <a:fillRect/>
          </a:stretch>
        </p:blipFill>
        <p:spPr>
          <a:xfrm>
            <a:off x="481101" y="1052713"/>
            <a:ext cx="4021462" cy="1851852"/>
          </a:xfrm>
          <a:prstGeom prst="rect">
            <a:avLst/>
          </a:prstGeom>
        </p:spPr>
      </p:pic>
      <p:pic>
        <p:nvPicPr>
          <p:cNvPr id="8" name="Picture 7">
            <a:extLst>
              <a:ext uri="{FF2B5EF4-FFF2-40B4-BE49-F238E27FC236}">
                <a16:creationId xmlns:a16="http://schemas.microsoft.com/office/drawing/2014/main" id="{5F631F5B-AA07-7B8A-91A6-443E556A3F02}"/>
              </a:ext>
            </a:extLst>
          </p:cNvPr>
          <p:cNvPicPr>
            <a:picLocks noChangeAspect="1"/>
          </p:cNvPicPr>
          <p:nvPr/>
        </p:nvPicPr>
        <p:blipFill>
          <a:blip r:embed="rId4"/>
          <a:stretch>
            <a:fillRect/>
          </a:stretch>
        </p:blipFill>
        <p:spPr>
          <a:xfrm>
            <a:off x="481101" y="3016106"/>
            <a:ext cx="4021462" cy="1959427"/>
          </a:xfrm>
          <a:prstGeom prst="rect">
            <a:avLst/>
          </a:prstGeom>
        </p:spPr>
      </p:pic>
      <p:pic>
        <p:nvPicPr>
          <p:cNvPr id="10" name="Picture 9">
            <a:extLst>
              <a:ext uri="{FF2B5EF4-FFF2-40B4-BE49-F238E27FC236}">
                <a16:creationId xmlns:a16="http://schemas.microsoft.com/office/drawing/2014/main" id="{1E1AAC12-810B-C668-A45B-865F2AA23803}"/>
              </a:ext>
            </a:extLst>
          </p:cNvPr>
          <p:cNvPicPr>
            <a:picLocks noChangeAspect="1"/>
          </p:cNvPicPr>
          <p:nvPr/>
        </p:nvPicPr>
        <p:blipFill>
          <a:blip r:embed="rId5"/>
          <a:stretch>
            <a:fillRect/>
          </a:stretch>
        </p:blipFill>
        <p:spPr>
          <a:xfrm>
            <a:off x="4641438" y="3016106"/>
            <a:ext cx="4279725" cy="1959427"/>
          </a:xfrm>
          <a:prstGeom prst="rect">
            <a:avLst/>
          </a:prstGeom>
        </p:spPr>
      </p:pic>
      <p:pic>
        <p:nvPicPr>
          <p:cNvPr id="5" name="Picture 4" descr="A blue and orange pie chart&#10;&#10;Description automatically generated">
            <a:extLst>
              <a:ext uri="{FF2B5EF4-FFF2-40B4-BE49-F238E27FC236}">
                <a16:creationId xmlns:a16="http://schemas.microsoft.com/office/drawing/2014/main" id="{E39F2D9D-C21B-236E-5940-1E32B04200E8}"/>
              </a:ext>
            </a:extLst>
          </p:cNvPr>
          <p:cNvPicPr>
            <a:picLocks noChangeAspect="1"/>
          </p:cNvPicPr>
          <p:nvPr/>
        </p:nvPicPr>
        <p:blipFill>
          <a:blip r:embed="rId6"/>
          <a:stretch>
            <a:fillRect/>
          </a:stretch>
        </p:blipFill>
        <p:spPr>
          <a:xfrm>
            <a:off x="4641437" y="1052713"/>
            <a:ext cx="4279725" cy="1853666"/>
          </a:xfrm>
          <a:prstGeom prst="rect">
            <a:avLst/>
          </a:prstGeom>
        </p:spPr>
      </p:pic>
    </p:spTree>
    <p:extLst>
      <p:ext uri="{BB962C8B-B14F-4D97-AF65-F5344CB8AC3E}">
        <p14:creationId xmlns:p14="http://schemas.microsoft.com/office/powerpoint/2010/main" val="645784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DATA VISUALIZATION</a:t>
            </a:r>
          </a:p>
        </p:txBody>
      </p:sp>
      <p:sp>
        <p:nvSpPr>
          <p:cNvPr id="201" name="Google Shape;201;p42"/>
          <p:cNvSpPr txBox="1">
            <a:spLocks noGrp="1"/>
          </p:cNvSpPr>
          <p:nvPr>
            <p:ph type="ctrTitle"/>
          </p:nvPr>
        </p:nvSpPr>
        <p:spPr>
          <a:xfrm>
            <a:off x="630505" y="773925"/>
            <a:ext cx="5442900" cy="126602"/>
          </a:xfrm>
          <a:prstGeom prst="rect">
            <a:avLst/>
          </a:prstGeom>
        </p:spPr>
        <p:txBody>
          <a:bodyPr spcFirstLastPara="1" wrap="square" lIns="91425" tIns="91425" rIns="91425" bIns="91425" anchor="t" anchorCtr="0">
            <a:noAutofit/>
          </a:bodyPr>
          <a:lstStyle/>
          <a:p>
            <a:pPr algn="l" rtl="0" fontAlgn="base">
              <a:spcBef>
                <a:spcPts val="1200"/>
              </a:spcBef>
              <a:spcAft>
                <a:spcPts val="0"/>
              </a:spcAft>
            </a:pPr>
            <a:r>
              <a:rPr lang="en-US" sz="1800" b="1" i="0" u="none" strike="noStrike" dirty="0">
                <a:solidFill>
                  <a:schemeClr val="bg1"/>
                </a:solidFill>
                <a:effectLst/>
                <a:latin typeface="Anaheim"/>
              </a:rPr>
              <a:t>HEAT MAP</a:t>
            </a:r>
            <a:endParaRPr lang="en-US" sz="1800" b="1" i="0" u="none" strike="noStrike" dirty="0">
              <a:solidFill>
                <a:schemeClr val="bg1"/>
              </a:solidFill>
              <a:effectLst/>
              <a:latin typeface="Abel" panose="02000506030000020004"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F7DBDDCF-E358-B23A-DC1A-971947B7179D}"/>
              </a:ext>
            </a:extLst>
          </p:cNvPr>
          <p:cNvPicPr>
            <a:picLocks noChangeAspect="1"/>
          </p:cNvPicPr>
          <p:nvPr/>
        </p:nvPicPr>
        <p:blipFill>
          <a:blip r:embed="rId3"/>
          <a:stretch>
            <a:fillRect/>
          </a:stretch>
        </p:blipFill>
        <p:spPr>
          <a:xfrm>
            <a:off x="1531899" y="1521439"/>
            <a:ext cx="5376047" cy="3249536"/>
          </a:xfrm>
          <a:prstGeom prst="rect">
            <a:avLst/>
          </a:prstGeom>
        </p:spPr>
      </p:pic>
    </p:spTree>
    <p:extLst>
      <p:ext uri="{BB962C8B-B14F-4D97-AF65-F5344CB8AC3E}">
        <p14:creationId xmlns:p14="http://schemas.microsoft.com/office/powerpoint/2010/main" val="166309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82556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01</a:t>
            </a:r>
            <a:endParaRPr sz="3200" dirty="0"/>
          </a:p>
        </p:txBody>
      </p:sp>
      <p:sp>
        <p:nvSpPr>
          <p:cNvPr id="179" name="Google Shape;179;p40"/>
          <p:cNvSpPr txBox="1">
            <a:spLocks noGrp="1"/>
          </p:cNvSpPr>
          <p:nvPr>
            <p:ph type="title"/>
          </p:nvPr>
        </p:nvSpPr>
        <p:spPr>
          <a:xfrm>
            <a:off x="3538497" y="167044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The Dataset</a:t>
            </a:r>
            <a:endParaRPr sz="1600" dirty="0"/>
          </a:p>
        </p:txBody>
      </p:sp>
      <p:sp>
        <p:nvSpPr>
          <p:cNvPr id="180" name="Google Shape;180;p40"/>
          <p:cNvSpPr txBox="1">
            <a:spLocks noGrp="1"/>
          </p:cNvSpPr>
          <p:nvPr>
            <p:ph type="subTitle" idx="1"/>
          </p:nvPr>
        </p:nvSpPr>
        <p:spPr>
          <a:xfrm>
            <a:off x="3538497" y="2202943"/>
            <a:ext cx="2067000" cy="368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Kaggle</a:t>
            </a:r>
            <a:endParaRPr sz="1200" dirty="0"/>
          </a:p>
        </p:txBody>
      </p:sp>
      <p:sp>
        <p:nvSpPr>
          <p:cNvPr id="181" name="Google Shape;181;p40"/>
          <p:cNvSpPr txBox="1">
            <a:spLocks noGrp="1"/>
          </p:cNvSpPr>
          <p:nvPr>
            <p:ph type="title" idx="2"/>
          </p:nvPr>
        </p:nvSpPr>
        <p:spPr>
          <a:xfrm>
            <a:off x="6028553" y="167044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Data Exploration</a:t>
            </a:r>
            <a:endParaRPr sz="1600" dirty="0"/>
          </a:p>
        </p:txBody>
      </p:sp>
      <p:sp>
        <p:nvSpPr>
          <p:cNvPr id="182" name="Google Shape;182;p40"/>
          <p:cNvSpPr txBox="1">
            <a:spLocks noGrp="1"/>
          </p:cNvSpPr>
          <p:nvPr>
            <p:ph type="subTitle" idx="3"/>
          </p:nvPr>
        </p:nvSpPr>
        <p:spPr>
          <a:xfrm>
            <a:off x="6028552" y="2202943"/>
            <a:ext cx="2651103" cy="497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W</a:t>
            </a:r>
            <a:r>
              <a:rPr lang="en" sz="1200" dirty="0"/>
              <a:t>hat does the data look like?</a:t>
            </a:r>
          </a:p>
          <a:p>
            <a:pPr marL="0" lvl="0" indent="0" algn="l" rtl="0">
              <a:spcBef>
                <a:spcPts val="0"/>
              </a:spcBef>
              <a:spcAft>
                <a:spcPts val="0"/>
              </a:spcAft>
              <a:buNone/>
            </a:pPr>
            <a:r>
              <a:rPr lang="en-US" sz="1200" dirty="0"/>
              <a:t>W</a:t>
            </a:r>
            <a:r>
              <a:rPr lang="en" sz="1200" dirty="0"/>
              <a:t>hat features are there?</a:t>
            </a:r>
            <a:endParaRPr sz="1200" dirty="0"/>
          </a:p>
        </p:txBody>
      </p:sp>
      <p:sp>
        <p:nvSpPr>
          <p:cNvPr id="183" name="Google Shape;183;p40"/>
          <p:cNvSpPr txBox="1">
            <a:spLocks noGrp="1"/>
          </p:cNvSpPr>
          <p:nvPr>
            <p:ph type="title" idx="4"/>
          </p:nvPr>
        </p:nvSpPr>
        <p:spPr>
          <a:xfrm>
            <a:off x="1048447" y="167044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Selected Topic</a:t>
            </a:r>
            <a:endParaRPr sz="1600" dirty="0"/>
          </a:p>
        </p:txBody>
      </p:sp>
      <p:sp>
        <p:nvSpPr>
          <p:cNvPr id="184" name="Google Shape;184;p40"/>
          <p:cNvSpPr txBox="1">
            <a:spLocks noGrp="1"/>
          </p:cNvSpPr>
          <p:nvPr>
            <p:ph type="subTitle" idx="5"/>
          </p:nvPr>
        </p:nvSpPr>
        <p:spPr>
          <a:xfrm>
            <a:off x="1048447" y="2202943"/>
            <a:ext cx="2067000" cy="368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Why Diabetes?</a:t>
            </a:r>
            <a:endParaRPr sz="1200" dirty="0"/>
          </a:p>
        </p:txBody>
      </p:sp>
      <p:sp>
        <p:nvSpPr>
          <p:cNvPr id="185" name="Google Shape;185;p40"/>
          <p:cNvSpPr txBox="1">
            <a:spLocks noGrp="1"/>
          </p:cNvSpPr>
          <p:nvPr>
            <p:ph type="title" idx="7"/>
          </p:nvPr>
        </p:nvSpPr>
        <p:spPr>
          <a:xfrm>
            <a:off x="3538500" y="82556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02</a:t>
            </a:r>
            <a:endParaRPr sz="3200"/>
          </a:p>
        </p:txBody>
      </p:sp>
      <p:sp>
        <p:nvSpPr>
          <p:cNvPr id="186" name="Google Shape;186;p40"/>
          <p:cNvSpPr txBox="1">
            <a:spLocks noGrp="1"/>
          </p:cNvSpPr>
          <p:nvPr>
            <p:ph type="title" idx="8"/>
          </p:nvPr>
        </p:nvSpPr>
        <p:spPr>
          <a:xfrm>
            <a:off x="6028550" y="82556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03</a:t>
            </a:r>
            <a:endParaRPr sz="3200"/>
          </a:p>
        </p:txBody>
      </p:sp>
      <p:cxnSp>
        <p:nvCxnSpPr>
          <p:cNvPr id="187" name="Google Shape;187;p40"/>
          <p:cNvCxnSpPr/>
          <p:nvPr/>
        </p:nvCxnSpPr>
        <p:spPr>
          <a:xfrm>
            <a:off x="1883350" y="160102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160102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160102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8;p40">
            <a:extLst>
              <a:ext uri="{FF2B5EF4-FFF2-40B4-BE49-F238E27FC236}">
                <a16:creationId xmlns:a16="http://schemas.microsoft.com/office/drawing/2014/main" id="{D403A1B4-5110-22F6-3E18-B124185A13EB}"/>
              </a:ext>
            </a:extLst>
          </p:cNvPr>
          <p:cNvSpPr txBox="1">
            <a:spLocks/>
          </p:cNvSpPr>
          <p:nvPr/>
        </p:nvSpPr>
        <p:spPr>
          <a:xfrm>
            <a:off x="2206379" y="2614759"/>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z="3200" dirty="0"/>
              <a:t>04</a:t>
            </a:r>
          </a:p>
        </p:txBody>
      </p:sp>
      <p:sp>
        <p:nvSpPr>
          <p:cNvPr id="3" name="Google Shape;179;p40">
            <a:extLst>
              <a:ext uri="{FF2B5EF4-FFF2-40B4-BE49-F238E27FC236}">
                <a16:creationId xmlns:a16="http://schemas.microsoft.com/office/drawing/2014/main" id="{FE1F83C3-18CB-038D-0769-D401E2BB28F6}"/>
              </a:ext>
            </a:extLst>
          </p:cNvPr>
          <p:cNvSpPr txBox="1">
            <a:spLocks/>
          </p:cNvSpPr>
          <p:nvPr/>
        </p:nvSpPr>
        <p:spPr>
          <a:xfrm>
            <a:off x="4796450" y="3446811"/>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600" dirty="0"/>
              <a:t>Conclusion</a:t>
            </a:r>
          </a:p>
        </p:txBody>
      </p:sp>
      <p:sp>
        <p:nvSpPr>
          <p:cNvPr id="4" name="Google Shape;180;p40">
            <a:extLst>
              <a:ext uri="{FF2B5EF4-FFF2-40B4-BE49-F238E27FC236}">
                <a16:creationId xmlns:a16="http://schemas.microsoft.com/office/drawing/2014/main" id="{F84F4A56-C8C1-7378-3872-83198254B293}"/>
              </a:ext>
            </a:extLst>
          </p:cNvPr>
          <p:cNvSpPr txBox="1">
            <a:spLocks/>
          </p:cNvSpPr>
          <p:nvPr/>
        </p:nvSpPr>
        <p:spPr>
          <a:xfrm>
            <a:off x="5083027" y="4022335"/>
            <a:ext cx="2651103" cy="315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dirty="0"/>
              <a:t>What conclusion can we draw?</a:t>
            </a:r>
          </a:p>
        </p:txBody>
      </p:sp>
      <p:sp>
        <p:nvSpPr>
          <p:cNvPr id="7" name="Google Shape;183;p40">
            <a:extLst>
              <a:ext uri="{FF2B5EF4-FFF2-40B4-BE49-F238E27FC236}">
                <a16:creationId xmlns:a16="http://schemas.microsoft.com/office/drawing/2014/main" id="{0D03EE05-0F0E-6439-3E68-66B8325201F8}"/>
              </a:ext>
            </a:extLst>
          </p:cNvPr>
          <p:cNvSpPr txBox="1">
            <a:spLocks/>
          </p:cNvSpPr>
          <p:nvPr/>
        </p:nvSpPr>
        <p:spPr>
          <a:xfrm>
            <a:off x="2206379" y="3473935"/>
            <a:ext cx="2185986"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600" dirty="0"/>
              <a:t>Analysis &amp; Machine Learning</a:t>
            </a:r>
          </a:p>
        </p:txBody>
      </p:sp>
      <p:sp>
        <p:nvSpPr>
          <p:cNvPr id="8" name="Google Shape;184;p40">
            <a:extLst>
              <a:ext uri="{FF2B5EF4-FFF2-40B4-BE49-F238E27FC236}">
                <a16:creationId xmlns:a16="http://schemas.microsoft.com/office/drawing/2014/main" id="{74F46E15-5ACE-0E7C-5D70-9312AB2EE127}"/>
              </a:ext>
            </a:extLst>
          </p:cNvPr>
          <p:cNvSpPr txBox="1">
            <a:spLocks/>
          </p:cNvSpPr>
          <p:nvPr/>
        </p:nvSpPr>
        <p:spPr>
          <a:xfrm>
            <a:off x="2234347" y="4004830"/>
            <a:ext cx="2067000" cy="368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dirty="0"/>
              <a:t>Are there any trends?</a:t>
            </a:r>
          </a:p>
          <a:p>
            <a:pPr marL="0" indent="0"/>
            <a:r>
              <a:rPr lang="en-US" sz="1200" dirty="0"/>
              <a:t>What insights can we draw from ML?</a:t>
            </a:r>
          </a:p>
        </p:txBody>
      </p:sp>
      <p:sp>
        <p:nvSpPr>
          <p:cNvPr id="9" name="Google Shape;185;p40">
            <a:extLst>
              <a:ext uri="{FF2B5EF4-FFF2-40B4-BE49-F238E27FC236}">
                <a16:creationId xmlns:a16="http://schemas.microsoft.com/office/drawing/2014/main" id="{C9C9E256-6B05-BEA3-70F3-2B3A3C7C3190}"/>
              </a:ext>
            </a:extLst>
          </p:cNvPr>
          <p:cNvSpPr txBox="1">
            <a:spLocks/>
          </p:cNvSpPr>
          <p:nvPr/>
        </p:nvSpPr>
        <p:spPr>
          <a:xfrm>
            <a:off x="4696431" y="260773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z="3200" dirty="0"/>
              <a:t>05</a:t>
            </a:r>
          </a:p>
        </p:txBody>
      </p:sp>
      <p:cxnSp>
        <p:nvCxnSpPr>
          <p:cNvPr id="11" name="Google Shape;187;p40">
            <a:extLst>
              <a:ext uri="{FF2B5EF4-FFF2-40B4-BE49-F238E27FC236}">
                <a16:creationId xmlns:a16="http://schemas.microsoft.com/office/drawing/2014/main" id="{4E6E216B-4E6F-2075-B75E-3700D082E97B}"/>
              </a:ext>
            </a:extLst>
          </p:cNvPr>
          <p:cNvCxnSpPr/>
          <p:nvPr/>
        </p:nvCxnSpPr>
        <p:spPr>
          <a:xfrm>
            <a:off x="3069247" y="3356163"/>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2" name="Google Shape;188;p40">
            <a:extLst>
              <a:ext uri="{FF2B5EF4-FFF2-40B4-BE49-F238E27FC236}">
                <a16:creationId xmlns:a16="http://schemas.microsoft.com/office/drawing/2014/main" id="{011E54CC-FAF1-C8DB-CB9C-E7956AEA41BE}"/>
              </a:ext>
            </a:extLst>
          </p:cNvPr>
          <p:cNvCxnSpPr/>
          <p:nvPr/>
        </p:nvCxnSpPr>
        <p:spPr>
          <a:xfrm>
            <a:off x="5531331" y="336854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DATA OBSERVATIONS</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CCC55B79-94F8-41E7-1858-5977A0BC0B7B}"/>
              </a:ext>
            </a:extLst>
          </p:cNvPr>
          <p:cNvSpPr txBox="1"/>
          <p:nvPr/>
        </p:nvSpPr>
        <p:spPr>
          <a:xfrm>
            <a:off x="422595" y="1075765"/>
            <a:ext cx="8298810" cy="2893100"/>
          </a:xfrm>
          <a:prstGeom prst="rect">
            <a:avLst/>
          </a:prstGeom>
          <a:noFill/>
        </p:spPr>
        <p:txBody>
          <a:bodyPr wrap="square">
            <a:spAutoFit/>
          </a:bodyPr>
          <a:lstStyle/>
          <a:p>
            <a:r>
              <a:rPr lang="en-US" b="0" i="0" u="none" strike="noStrike" dirty="0">
                <a:solidFill>
                  <a:schemeClr val="bg1"/>
                </a:solidFill>
                <a:effectLst/>
                <a:latin typeface="Montserrat" pitchFamily="2" charset="77"/>
              </a:rPr>
              <a:t>- </a:t>
            </a:r>
            <a:r>
              <a:rPr lang="en-US" b="1" i="0" u="none" strike="noStrike" dirty="0">
                <a:solidFill>
                  <a:schemeClr val="bg1"/>
                </a:solidFill>
                <a:effectLst/>
                <a:latin typeface="Montserrat" pitchFamily="2" charset="77"/>
              </a:rPr>
              <a:t>Dataset used has a balance age distribution representing each decade of human age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a greater number of non-diabetic records than diabetic indicating imbalance nature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60% female representation as opposed to 40% male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good representation of all possible BMI</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sufficient representation of people with Hypertension or Heart Disease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visualization using Boxplot and Correlation Heatmap indicates clearly that high Hb1Ac &amp; Blood Glucose level is fairly correlated with the outcome</a:t>
            </a:r>
          </a:p>
        </p:txBody>
      </p:sp>
    </p:spTree>
    <p:extLst>
      <p:ext uri="{BB962C8B-B14F-4D97-AF65-F5344CB8AC3E}">
        <p14:creationId xmlns:p14="http://schemas.microsoft.com/office/powerpoint/2010/main" val="2655601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1343527" y="507699"/>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DEMO</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6810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BUILD OUT OF THE ML MODEL</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CCC55B79-94F8-41E7-1858-5977A0BC0B7B}"/>
              </a:ext>
            </a:extLst>
          </p:cNvPr>
          <p:cNvSpPr txBox="1"/>
          <p:nvPr/>
        </p:nvSpPr>
        <p:spPr>
          <a:xfrm>
            <a:off x="422595" y="1075765"/>
            <a:ext cx="8298810" cy="3323987"/>
          </a:xfrm>
          <a:prstGeom prst="rect">
            <a:avLst/>
          </a:prstGeom>
          <a:noFill/>
        </p:spPr>
        <p:txBody>
          <a:bodyPr wrap="square">
            <a:spAutoFit/>
          </a:bodyPr>
          <a:lstStyle/>
          <a:p>
            <a:pPr algn="l">
              <a:buFont typeface="Arial" panose="020B0604020202020204" pitchFamily="34" charset="0"/>
              <a:buChar char="•"/>
            </a:pPr>
            <a:r>
              <a:rPr lang="en-US" b="1" i="0" u="none" strike="noStrike" dirty="0">
                <a:solidFill>
                  <a:schemeClr val="bg1"/>
                </a:solidFill>
                <a:effectLst/>
                <a:latin typeface="Montserrat" pitchFamily="2" charset="77"/>
              </a:rPr>
              <a:t>- Evaluate the correlation analysis and select the feature</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Find the correlation among the input and output variables</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Select the Feature with the help of </a:t>
            </a:r>
            <a:r>
              <a:rPr lang="en-US" b="1" i="1" u="none" strike="noStrike" dirty="0" err="1">
                <a:solidFill>
                  <a:schemeClr val="bg1"/>
                </a:solidFill>
                <a:effectLst/>
                <a:latin typeface="Montserrat" pitchFamily="2" charset="77"/>
              </a:rPr>
              <a:t>VectorAssembler</a:t>
            </a:r>
            <a:r>
              <a:rPr lang="en-US" b="1" i="0" u="none" strike="noStrike" dirty="0">
                <a:solidFill>
                  <a:schemeClr val="bg1"/>
                </a:solidFill>
                <a:effectLst/>
                <a:latin typeface="Montserrat" pitchFamily="2" charset="77"/>
              </a:rPr>
              <a:t> from </a:t>
            </a:r>
            <a:r>
              <a:rPr lang="en-US" b="1" i="0" u="none" strike="noStrike" dirty="0" err="1">
                <a:solidFill>
                  <a:schemeClr val="bg1"/>
                </a:solidFill>
                <a:effectLst/>
                <a:latin typeface="Montserrat" pitchFamily="2" charset="77"/>
              </a:rPr>
              <a:t>pyspark.ml.feature</a:t>
            </a:r>
            <a:r>
              <a:rPr lang="en-US" b="1" i="0" u="none" strike="noStrike" dirty="0">
                <a:solidFill>
                  <a:schemeClr val="bg1"/>
                </a:solidFill>
                <a:effectLst/>
                <a:latin typeface="Montserrat" pitchFamily="2" charset="77"/>
              </a:rPr>
              <a:t> library</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Create final data using </a:t>
            </a:r>
            <a:r>
              <a:rPr lang="en-US" b="1" i="1" u="none" strike="noStrike" dirty="0" err="1">
                <a:solidFill>
                  <a:schemeClr val="bg1"/>
                </a:solidFill>
                <a:effectLst/>
                <a:latin typeface="Montserrat" pitchFamily="2" charset="77"/>
              </a:rPr>
              <a:t>LogisticRegression</a:t>
            </a:r>
            <a:r>
              <a:rPr lang="en-US" b="1" i="0" u="none" strike="noStrike" dirty="0">
                <a:solidFill>
                  <a:schemeClr val="bg1"/>
                </a:solidFill>
                <a:effectLst/>
                <a:latin typeface="Montserrat" pitchFamily="2" charset="77"/>
              </a:rPr>
              <a:t> model from </a:t>
            </a:r>
            <a:r>
              <a:rPr lang="en-US" b="1" i="0" u="none" strike="noStrike" dirty="0" err="1">
                <a:solidFill>
                  <a:schemeClr val="bg1"/>
                </a:solidFill>
                <a:effectLst/>
                <a:latin typeface="Montserrat" pitchFamily="2" charset="77"/>
              </a:rPr>
              <a:t>pyspark.ml.classification</a:t>
            </a:r>
            <a:r>
              <a:rPr lang="en-US" b="1" i="0" u="none" strike="noStrike" dirty="0">
                <a:solidFill>
                  <a:schemeClr val="bg1"/>
                </a:solidFill>
                <a:effectLst/>
                <a:latin typeface="Montserrat" pitchFamily="2" charset="77"/>
              </a:rPr>
              <a:t> library</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Split the dataset and build the model. 70% used for training and 30% for testing</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dirty="0">
                <a:solidFill>
                  <a:schemeClr val="bg1"/>
                </a:solidFill>
                <a:latin typeface="Montserrat" pitchFamily="2" charset="77"/>
              </a:rPr>
              <a:t>- </a:t>
            </a:r>
            <a:r>
              <a:rPr lang="en-US" b="1" i="0" u="none" strike="noStrike" dirty="0">
                <a:solidFill>
                  <a:schemeClr val="bg1"/>
                </a:solidFill>
                <a:effectLst/>
                <a:latin typeface="Montserrat" pitchFamily="2" charset="77"/>
              </a:rPr>
              <a:t>Evaluate the model predictions using </a:t>
            </a:r>
            <a:r>
              <a:rPr lang="en-US" b="1" i="1" u="none" strike="noStrike" dirty="0" err="1">
                <a:solidFill>
                  <a:schemeClr val="bg1"/>
                </a:solidFill>
                <a:effectLst/>
                <a:latin typeface="Montserrat" pitchFamily="2" charset="77"/>
              </a:rPr>
              <a:t>BinaryClassificationEvaluator</a:t>
            </a:r>
            <a:r>
              <a:rPr lang="en-US" b="1" i="0" u="none" strike="noStrike" dirty="0">
                <a:solidFill>
                  <a:schemeClr val="bg1"/>
                </a:solidFill>
                <a:effectLst/>
                <a:latin typeface="Montserrat" pitchFamily="2" charset="77"/>
              </a:rPr>
              <a:t> from </a:t>
            </a:r>
            <a:r>
              <a:rPr lang="en-US" b="1" i="0" u="none" strike="noStrike" dirty="0" err="1">
                <a:solidFill>
                  <a:schemeClr val="bg1"/>
                </a:solidFill>
                <a:effectLst/>
                <a:latin typeface="Montserrat" pitchFamily="2" charset="77"/>
              </a:rPr>
              <a:t>pyspark.ml.evaluation</a:t>
            </a:r>
            <a:r>
              <a:rPr lang="en-US" b="1" i="0" u="none" strike="noStrike" dirty="0">
                <a:solidFill>
                  <a:schemeClr val="bg1"/>
                </a:solidFill>
                <a:effectLst/>
                <a:latin typeface="Montserrat" pitchFamily="2" charset="77"/>
              </a:rPr>
              <a:t> library</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Model efficiency comes out to be 95.84%</a:t>
            </a:r>
          </a:p>
        </p:txBody>
      </p:sp>
    </p:spTree>
    <p:extLst>
      <p:ext uri="{BB962C8B-B14F-4D97-AF65-F5344CB8AC3E}">
        <p14:creationId xmlns:p14="http://schemas.microsoft.com/office/powerpoint/2010/main" val="1927480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API ON GOOGLE COLLAB</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630505" y="773925"/>
            <a:ext cx="5442900" cy="126602"/>
          </a:xfrm>
          <a:prstGeom prst="rect">
            <a:avLst/>
          </a:prstGeom>
        </p:spPr>
        <p:txBody>
          <a:bodyPr spcFirstLastPara="1" wrap="square" lIns="91425" tIns="91425" rIns="91425" bIns="91425" anchor="t" anchorCtr="0">
            <a:noAutofit/>
          </a:bodyPr>
          <a:lstStyle/>
          <a:p>
            <a:pPr algn="l" rtl="0" fontAlgn="base">
              <a:spcBef>
                <a:spcPts val="1200"/>
              </a:spcBef>
              <a:spcAft>
                <a:spcPts val="0"/>
              </a:spcAft>
            </a:pPr>
            <a:r>
              <a:rPr lang="en-US" sz="1800" dirty="0">
                <a:solidFill>
                  <a:schemeClr val="bg1"/>
                </a:solidFill>
                <a:latin typeface="Anaheim"/>
              </a:rPr>
              <a:t>FLASK API</a:t>
            </a:r>
            <a:endParaRPr lang="en-US" sz="1800" b="1" i="0" u="none" strike="noStrike" dirty="0">
              <a:solidFill>
                <a:schemeClr val="bg1"/>
              </a:solidFill>
              <a:effectLst/>
              <a:latin typeface="Abel" panose="02000506030000020004"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E8993AA-72AF-5890-F600-B443449DA7BB}"/>
              </a:ext>
            </a:extLst>
          </p:cNvPr>
          <p:cNvPicPr>
            <a:picLocks noChangeAspect="1"/>
          </p:cNvPicPr>
          <p:nvPr/>
        </p:nvPicPr>
        <p:blipFill>
          <a:blip r:embed="rId3"/>
          <a:stretch>
            <a:fillRect/>
          </a:stretch>
        </p:blipFill>
        <p:spPr>
          <a:xfrm>
            <a:off x="783728" y="1422230"/>
            <a:ext cx="8060552" cy="2947345"/>
          </a:xfrm>
          <a:prstGeom prst="rect">
            <a:avLst/>
          </a:prstGeom>
        </p:spPr>
      </p:pic>
    </p:spTree>
    <p:extLst>
      <p:ext uri="{BB962C8B-B14F-4D97-AF65-F5344CB8AC3E}">
        <p14:creationId xmlns:p14="http://schemas.microsoft.com/office/powerpoint/2010/main" val="3696755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345782" y="445025"/>
            <a:ext cx="5985862" cy="468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DIABETES PREDICTION</a:t>
            </a:r>
            <a:endParaRPr dirty="0"/>
          </a:p>
        </p:txBody>
      </p:sp>
      <p:grpSp>
        <p:nvGrpSpPr>
          <p:cNvPr id="2131" name="Google Shape;2131;p65"/>
          <p:cNvGrpSpPr/>
          <p:nvPr/>
        </p:nvGrpSpPr>
        <p:grpSpPr>
          <a:xfrm>
            <a:off x="394390" y="1521822"/>
            <a:ext cx="2335101" cy="3203872"/>
            <a:chOff x="3779900" y="1733725"/>
            <a:chExt cx="1636950" cy="2245975"/>
          </a:xfrm>
        </p:grpSpPr>
        <p:sp>
          <p:nvSpPr>
            <p:cNvPr id="2132" name="Google Shape;2132;p65"/>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CD56265E-879A-D8B3-CA24-15FBDEB78E8D}"/>
              </a:ext>
            </a:extLst>
          </p:cNvPr>
          <p:cNvPicPr>
            <a:picLocks noChangeAspect="1"/>
          </p:cNvPicPr>
          <p:nvPr/>
        </p:nvPicPr>
        <p:blipFill>
          <a:blip r:embed="rId3"/>
          <a:stretch>
            <a:fillRect/>
          </a:stretch>
        </p:blipFill>
        <p:spPr>
          <a:xfrm>
            <a:off x="588592" y="1864152"/>
            <a:ext cx="1919715" cy="2518849"/>
          </a:xfrm>
          <a:prstGeom prst="rect">
            <a:avLst/>
          </a:prstGeom>
        </p:spPr>
      </p:pic>
      <p:pic>
        <p:nvPicPr>
          <p:cNvPr id="4" name="Picture 3">
            <a:extLst>
              <a:ext uri="{FF2B5EF4-FFF2-40B4-BE49-F238E27FC236}">
                <a16:creationId xmlns:a16="http://schemas.microsoft.com/office/drawing/2014/main" id="{29BC58B5-BD82-6D70-FAE1-9030BF31BF7C}"/>
              </a:ext>
            </a:extLst>
          </p:cNvPr>
          <p:cNvPicPr>
            <a:picLocks noChangeAspect="1"/>
          </p:cNvPicPr>
          <p:nvPr/>
        </p:nvPicPr>
        <p:blipFill>
          <a:blip r:embed="rId4"/>
          <a:stretch>
            <a:fillRect/>
          </a:stretch>
        </p:blipFill>
        <p:spPr>
          <a:xfrm>
            <a:off x="3642232" y="1890550"/>
            <a:ext cx="1880524" cy="2511496"/>
          </a:xfrm>
          <a:prstGeom prst="rect">
            <a:avLst/>
          </a:prstGeom>
        </p:spPr>
      </p:pic>
      <p:sp>
        <p:nvSpPr>
          <p:cNvPr id="6" name="Subtitle 5">
            <a:extLst>
              <a:ext uri="{FF2B5EF4-FFF2-40B4-BE49-F238E27FC236}">
                <a16:creationId xmlns:a16="http://schemas.microsoft.com/office/drawing/2014/main" id="{4D17CB3A-12BA-C85E-8166-A3C37D39E126}"/>
              </a:ext>
            </a:extLst>
          </p:cNvPr>
          <p:cNvSpPr>
            <a:spLocks noGrp="1"/>
          </p:cNvSpPr>
          <p:nvPr>
            <p:ph type="subTitle" idx="1"/>
          </p:nvPr>
        </p:nvSpPr>
        <p:spPr>
          <a:xfrm>
            <a:off x="867201" y="1002090"/>
            <a:ext cx="1212736" cy="399483"/>
          </a:xfrm>
        </p:spPr>
        <p:txBody>
          <a:bodyPr/>
          <a:lstStyle/>
          <a:p>
            <a:r>
              <a:rPr lang="en-US" b="1" dirty="0"/>
              <a:t>WEB UI</a:t>
            </a:r>
          </a:p>
        </p:txBody>
      </p:sp>
      <p:grpSp>
        <p:nvGrpSpPr>
          <p:cNvPr id="7" name="Google Shape;2131;p65">
            <a:extLst>
              <a:ext uri="{FF2B5EF4-FFF2-40B4-BE49-F238E27FC236}">
                <a16:creationId xmlns:a16="http://schemas.microsoft.com/office/drawing/2014/main" id="{717127CE-79E9-6ADC-D64D-5909C94F822B}"/>
              </a:ext>
            </a:extLst>
          </p:cNvPr>
          <p:cNvGrpSpPr/>
          <p:nvPr/>
        </p:nvGrpSpPr>
        <p:grpSpPr>
          <a:xfrm>
            <a:off x="3404449" y="1521762"/>
            <a:ext cx="2335101" cy="3203872"/>
            <a:chOff x="3779900" y="1733725"/>
            <a:chExt cx="1636950" cy="2245975"/>
          </a:xfrm>
        </p:grpSpPr>
        <p:sp>
          <p:nvSpPr>
            <p:cNvPr id="8" name="Google Shape;2132;p65">
              <a:extLst>
                <a:ext uri="{FF2B5EF4-FFF2-40B4-BE49-F238E27FC236}">
                  <a16:creationId xmlns:a16="http://schemas.microsoft.com/office/drawing/2014/main" id="{BC22FA0F-31D4-67B7-DE23-ADF28FA4C930}"/>
                </a:ext>
              </a:extLst>
            </p:cNvPr>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3;p65">
              <a:extLst>
                <a:ext uri="{FF2B5EF4-FFF2-40B4-BE49-F238E27FC236}">
                  <a16:creationId xmlns:a16="http://schemas.microsoft.com/office/drawing/2014/main" id="{3C31D4E3-001C-ACCB-3A1E-11C453B82358}"/>
                </a:ext>
              </a:extLst>
            </p:cNvPr>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4;p65">
              <a:extLst>
                <a:ext uri="{FF2B5EF4-FFF2-40B4-BE49-F238E27FC236}">
                  <a16:creationId xmlns:a16="http://schemas.microsoft.com/office/drawing/2014/main" id="{2CD85B2C-7390-6EB6-4F3C-555A7547325D}"/>
                </a:ext>
              </a:extLst>
            </p:cNvPr>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5;p65">
              <a:extLst>
                <a:ext uri="{FF2B5EF4-FFF2-40B4-BE49-F238E27FC236}">
                  <a16:creationId xmlns:a16="http://schemas.microsoft.com/office/drawing/2014/main" id="{E56216C0-4929-E56D-4540-3A692701D0A5}"/>
                </a:ext>
              </a:extLst>
            </p:cNvPr>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ubtitle 5">
            <a:extLst>
              <a:ext uri="{FF2B5EF4-FFF2-40B4-BE49-F238E27FC236}">
                <a16:creationId xmlns:a16="http://schemas.microsoft.com/office/drawing/2014/main" id="{61AFFC3B-EC92-A4A0-23B8-EC55CAA54D1D}"/>
              </a:ext>
            </a:extLst>
          </p:cNvPr>
          <p:cNvSpPr txBox="1">
            <a:spLocks/>
          </p:cNvSpPr>
          <p:nvPr/>
        </p:nvSpPr>
        <p:spPr>
          <a:xfrm>
            <a:off x="3079281" y="1033857"/>
            <a:ext cx="2808693" cy="399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r>
              <a:rPr lang="en-US" b="1" dirty="0"/>
              <a:t>DIABETIC USE CASE</a:t>
            </a:r>
          </a:p>
        </p:txBody>
      </p:sp>
      <p:grpSp>
        <p:nvGrpSpPr>
          <p:cNvPr id="14" name="Google Shape;2131;p65">
            <a:extLst>
              <a:ext uri="{FF2B5EF4-FFF2-40B4-BE49-F238E27FC236}">
                <a16:creationId xmlns:a16="http://schemas.microsoft.com/office/drawing/2014/main" id="{6147E9A9-8D90-8469-7DD6-57DF9AD55B30}"/>
              </a:ext>
            </a:extLst>
          </p:cNvPr>
          <p:cNvGrpSpPr/>
          <p:nvPr/>
        </p:nvGrpSpPr>
        <p:grpSpPr>
          <a:xfrm>
            <a:off x="6414508" y="1521702"/>
            <a:ext cx="2335101" cy="3203872"/>
            <a:chOff x="3779900" y="1733725"/>
            <a:chExt cx="1636950" cy="2245975"/>
          </a:xfrm>
        </p:grpSpPr>
        <p:sp>
          <p:nvSpPr>
            <p:cNvPr id="15" name="Google Shape;2132;p65">
              <a:extLst>
                <a:ext uri="{FF2B5EF4-FFF2-40B4-BE49-F238E27FC236}">
                  <a16:creationId xmlns:a16="http://schemas.microsoft.com/office/drawing/2014/main" id="{4835878E-B7CD-6968-F292-C17464559107}"/>
                </a:ext>
              </a:extLst>
            </p:cNvPr>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3;p65">
              <a:extLst>
                <a:ext uri="{FF2B5EF4-FFF2-40B4-BE49-F238E27FC236}">
                  <a16:creationId xmlns:a16="http://schemas.microsoft.com/office/drawing/2014/main" id="{D9BD5188-9125-4D04-9016-CE1E4A90740A}"/>
                </a:ext>
              </a:extLst>
            </p:cNvPr>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34;p65">
              <a:extLst>
                <a:ext uri="{FF2B5EF4-FFF2-40B4-BE49-F238E27FC236}">
                  <a16:creationId xmlns:a16="http://schemas.microsoft.com/office/drawing/2014/main" id="{BDD511A1-3A9F-4DAE-39AC-3F2814B7BFE9}"/>
                </a:ext>
              </a:extLst>
            </p:cNvPr>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35;p65">
              <a:extLst>
                <a:ext uri="{FF2B5EF4-FFF2-40B4-BE49-F238E27FC236}">
                  <a16:creationId xmlns:a16="http://schemas.microsoft.com/office/drawing/2014/main" id="{8C2D7D94-E198-6AA3-712E-2A3D5B307D3B}"/>
                </a:ext>
              </a:extLst>
            </p:cNvPr>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Subtitle 5">
            <a:extLst>
              <a:ext uri="{FF2B5EF4-FFF2-40B4-BE49-F238E27FC236}">
                <a16:creationId xmlns:a16="http://schemas.microsoft.com/office/drawing/2014/main" id="{BC178E87-755C-78E2-ADE5-BE7686010477}"/>
              </a:ext>
            </a:extLst>
          </p:cNvPr>
          <p:cNvSpPr txBox="1">
            <a:spLocks/>
          </p:cNvSpPr>
          <p:nvPr/>
        </p:nvSpPr>
        <p:spPr>
          <a:xfrm>
            <a:off x="6414508" y="1019071"/>
            <a:ext cx="2460705" cy="399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r>
              <a:rPr lang="en-US" b="1" dirty="0"/>
              <a:t>NON-DIABETIC</a:t>
            </a:r>
          </a:p>
        </p:txBody>
      </p:sp>
      <p:pic>
        <p:nvPicPr>
          <p:cNvPr id="21" name="Picture 20">
            <a:extLst>
              <a:ext uri="{FF2B5EF4-FFF2-40B4-BE49-F238E27FC236}">
                <a16:creationId xmlns:a16="http://schemas.microsoft.com/office/drawing/2014/main" id="{F44DDA0E-65E8-41C8-D44F-0B04DCB422FE}"/>
              </a:ext>
            </a:extLst>
          </p:cNvPr>
          <p:cNvPicPr>
            <a:picLocks noChangeAspect="1"/>
          </p:cNvPicPr>
          <p:nvPr/>
        </p:nvPicPr>
        <p:blipFill>
          <a:blip r:embed="rId5"/>
          <a:stretch>
            <a:fillRect/>
          </a:stretch>
        </p:blipFill>
        <p:spPr>
          <a:xfrm>
            <a:off x="6654373" y="1883197"/>
            <a:ext cx="1826213" cy="248076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87399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indent="0"/>
            <a:r>
              <a:rPr lang="en-US" sz="1400" dirty="0"/>
              <a:t>What conclusion can we draw?</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389812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RESULTS ANALYSIS</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618214" y="960235"/>
            <a:ext cx="7907572" cy="3335808"/>
          </a:xfrm>
          <a:prstGeom prst="rect">
            <a:avLst/>
          </a:prstGeom>
        </p:spPr>
        <p:txBody>
          <a:bodyPr spcFirstLastPara="1" wrap="square" lIns="91425" tIns="91425" rIns="91425" bIns="91425" anchor="t" anchorCtr="0">
            <a:noAutofit/>
          </a:bodyPr>
          <a:lstStyle/>
          <a:p>
            <a:pPr algn="l"/>
            <a:r>
              <a:rPr lang="en-US" sz="1400" dirty="0">
                <a:effectLst/>
              </a:rPr>
              <a:t>The development and evaluation of our diabetes prediction model has yielded promising results. </a:t>
            </a:r>
            <a:br>
              <a:rPr lang="en-US" sz="1400" dirty="0">
                <a:effectLst/>
              </a:rPr>
            </a:br>
            <a:br>
              <a:rPr lang="en-US" sz="1400" dirty="0">
                <a:effectLst/>
              </a:rPr>
            </a:br>
            <a:r>
              <a:rPr lang="en-US" sz="1400" dirty="0">
                <a:effectLst/>
              </a:rPr>
              <a:t>Leveraging a combination of demographic and health-related features our binary classification regression model has demonstrated high efficiency in accurately predicting the probability of individuals having or not having diabetes.</a:t>
            </a:r>
            <a:br>
              <a:rPr lang="en-US" sz="1400" dirty="0">
                <a:effectLst/>
              </a:rPr>
            </a:br>
            <a:br>
              <a:rPr lang="en-US" sz="1400" dirty="0">
                <a:effectLst/>
              </a:rPr>
            </a:br>
            <a:r>
              <a:rPr lang="en-US" sz="1400" dirty="0">
                <a:effectLst/>
              </a:rPr>
              <a:t>With an impressive efficiency rate of </a:t>
            </a:r>
            <a:r>
              <a:rPr lang="en-US" sz="1400" b="1" dirty="0">
                <a:effectLst/>
              </a:rPr>
              <a:t>95.84%</a:t>
            </a:r>
            <a:r>
              <a:rPr lang="en-US" sz="1400" dirty="0">
                <a:effectLst/>
              </a:rPr>
              <a:t> on data, our model showcases its robustness and reliability in distinguishing between diabetic and non-diabetic individuals. </a:t>
            </a:r>
            <a:endParaRPr lang="en-US" sz="1100" dirty="0">
              <a:effectLst/>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466304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FUTURE ENHANCEMENTS </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608275" y="1099619"/>
            <a:ext cx="7605422" cy="3335808"/>
          </a:xfrm>
          <a:prstGeom prst="rect">
            <a:avLst/>
          </a:prstGeom>
        </p:spPr>
        <p:txBody>
          <a:bodyPr spcFirstLastPara="1" wrap="square" lIns="91425" tIns="91425" rIns="91425" bIns="91425" anchor="t" anchorCtr="0">
            <a:noAutofit/>
          </a:bodyPr>
          <a:lstStyle/>
          <a:p>
            <a:pPr algn="l"/>
            <a:r>
              <a:rPr lang="en-US" sz="1400" dirty="0">
                <a:effectLst/>
              </a:rPr>
              <a:t>This achievement underscores the potential of machine learning algorithms in healthcare, particularly in the realm of disease prediction and early intervention.</a:t>
            </a:r>
            <a:br>
              <a:rPr lang="en-US" sz="1400" dirty="0">
                <a:effectLst/>
              </a:rPr>
            </a:br>
            <a:br>
              <a:rPr lang="en-US" sz="1400" dirty="0">
                <a:effectLst/>
              </a:rPr>
            </a:br>
            <a:r>
              <a:rPr lang="en-US" sz="1400" dirty="0">
                <a:effectLst/>
              </a:rPr>
              <a:t>The implications of such a model extend beyond mere prediction; it can serve as a valuable tool for healthcare practitioners in identifying high-risk individuals, facilitating proactive interventions, and ultimately improving patient outcomes.</a:t>
            </a:r>
            <a:br>
              <a:rPr lang="en-US" sz="1400" dirty="0">
                <a:effectLst/>
              </a:rPr>
            </a:br>
            <a:br>
              <a:rPr lang="en-US" sz="1400" dirty="0">
                <a:effectLst/>
              </a:rPr>
            </a:br>
            <a:r>
              <a:rPr lang="en-US" sz="1400" dirty="0">
                <a:effectLst/>
              </a:rPr>
              <a:t>Additionally, it can aid in resource allocation and healthcare planning by targeting preventive measures towards those most likely to develop diabetes</a:t>
            </a:r>
            <a:r>
              <a:rPr lang="en-US" sz="1100" dirty="0">
                <a:effectLst/>
              </a:rPr>
              <a:t>.</a:t>
            </a:r>
            <a:br>
              <a:rPr lang="en-US" sz="1100" dirty="0">
                <a:effectLst/>
              </a:rPr>
            </a:br>
            <a:br>
              <a:rPr lang="en-US" sz="1100" dirty="0">
                <a:effectLst/>
              </a:rPr>
            </a:br>
            <a:endParaRPr lang="en-US" sz="1100" dirty="0">
              <a:effectLst/>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9812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CONCLUSION &amp; FURTHER APPLICATION</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715009" y="1073567"/>
            <a:ext cx="7490372" cy="2603100"/>
          </a:xfrm>
          <a:prstGeom prst="rect">
            <a:avLst/>
          </a:prstGeom>
        </p:spPr>
        <p:txBody>
          <a:bodyPr spcFirstLastPara="1" wrap="square" lIns="91425" tIns="91425" rIns="91425" bIns="91425" anchor="t" anchorCtr="0">
            <a:noAutofit/>
          </a:bodyPr>
          <a:lstStyle/>
          <a:p>
            <a:pPr algn="l" rtl="0" fontAlgn="base">
              <a:spcBef>
                <a:spcPts val="1200"/>
              </a:spcBef>
              <a:spcAft>
                <a:spcPts val="0"/>
              </a:spcAft>
            </a:pPr>
            <a:r>
              <a:rPr lang="en-US" sz="1400" i="0" u="none" strike="noStrike" dirty="0">
                <a:solidFill>
                  <a:schemeClr val="bg1"/>
                </a:solidFill>
                <a:effectLst/>
                <a:latin typeface="Montserrat" pitchFamily="2" charset="77"/>
              </a:rPr>
              <a:t>In conclusion, our diabetes prediction model represents a significant step towards personalized medicine and preventive healthcare. By harnessing the power of machine learning and comprehensive health data, we aim to empower both individuals and healthcare providers in the proactive management of diabetes and its associated risks, ultimately contributing to improved health outcomes and quality of life for all.</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dirty="0">
                <a:solidFill>
                  <a:schemeClr val="bg1"/>
                </a:solidFill>
                <a:latin typeface="Montserrat" pitchFamily="2" charset="77"/>
              </a:rPr>
              <a:t>A similar model can be built for a variety of diseases like breast cancer, Dementia, etc. in much detail and can be highly reliable once it gets high enough accuracy.</a:t>
            </a: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7045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4218492" y="2639315"/>
            <a:ext cx="4180200" cy="464700"/>
          </a:xfrm>
          <a:prstGeom prst="rect">
            <a:avLst/>
          </a:prstGeom>
        </p:spPr>
        <p:txBody>
          <a:bodyPr spcFirstLastPara="1" wrap="square" lIns="91425" tIns="91425" rIns="91425" bIns="91425" anchor="t" anchorCtr="0">
            <a:noAutofit/>
          </a:bodyPr>
          <a:lstStyle/>
          <a:p>
            <a:pPr algn="r" rtl="0">
              <a:spcBef>
                <a:spcPts val="0"/>
              </a:spcBef>
              <a:spcAft>
                <a:spcPts val="0"/>
              </a:spcAft>
            </a:pPr>
            <a:r>
              <a:rPr lang="en" b="1" dirty="0">
                <a:latin typeface="Montserrat SemiBold" panose="00000700000000000000" pitchFamily="2" charset="0"/>
              </a:rPr>
              <a:t>— </a:t>
            </a:r>
            <a:r>
              <a:rPr lang="en-US" sz="1800" b="1" i="0" u="none" strike="noStrike" dirty="0">
                <a:effectLst/>
                <a:latin typeface="Montserrat SemiBold" panose="00000700000000000000" pitchFamily="2" charset="0"/>
              </a:rPr>
              <a:t>Clayton M. CHRISTENSEN</a:t>
            </a:r>
            <a:endParaRPr lang="en-US" b="1" dirty="0">
              <a:effectLst/>
              <a:latin typeface="Montserrat SemiBold" panose="00000700000000000000" pitchFamily="2" charset="0"/>
            </a:endParaRPr>
          </a:p>
          <a:p>
            <a:br>
              <a:rPr lang="en-US" dirty="0"/>
            </a:br>
            <a:endParaRPr dirty="0"/>
          </a:p>
        </p:txBody>
      </p:sp>
      <p:sp>
        <p:nvSpPr>
          <p:cNvPr id="201" name="Google Shape;201;p42"/>
          <p:cNvSpPr txBox="1">
            <a:spLocks noGrp="1"/>
          </p:cNvSpPr>
          <p:nvPr>
            <p:ph type="ctrTitle"/>
          </p:nvPr>
        </p:nvSpPr>
        <p:spPr>
          <a:xfrm>
            <a:off x="1929107" y="1200788"/>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US" sz="1800" b="1" i="0" u="none" strike="noStrike" dirty="0">
                <a:solidFill>
                  <a:schemeClr val="bg1">
                    <a:lumMod val="95000"/>
                  </a:schemeClr>
                </a:solidFill>
                <a:effectLst/>
                <a:latin typeface="Montserrat ExtraBold" panose="00000900000000000000" pitchFamily="2" charset="0"/>
              </a:rPr>
              <a:t>Diabetes is a great example whereby, giving the patient the tools, you can manage yourself very well</a:t>
            </a:r>
            <a:r>
              <a:rPr lang="en" dirty="0"/>
              <a:t>.”</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87399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t>
            </a:r>
            <a:r>
              <a:rPr lang="en" dirty="0"/>
              <a:t>elected Topic</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Diabetes?</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97811" y="414022"/>
            <a:ext cx="4629300" cy="50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WHAT IS DIABETES?</a:t>
            </a:r>
            <a:endParaRPr sz="2000" dirty="0">
              <a:solidFill>
                <a:schemeClr val="accent1"/>
              </a:solidFill>
            </a:endParaRPr>
          </a:p>
        </p:txBody>
      </p:sp>
      <p:sp>
        <p:nvSpPr>
          <p:cNvPr id="215" name="Google Shape;215;p44"/>
          <p:cNvSpPr txBox="1">
            <a:spLocks noGrp="1"/>
          </p:cNvSpPr>
          <p:nvPr>
            <p:ph type="body" idx="1"/>
          </p:nvPr>
        </p:nvSpPr>
        <p:spPr>
          <a:xfrm>
            <a:off x="536713" y="1093304"/>
            <a:ext cx="7800230" cy="2985715"/>
          </a:xfrm>
          <a:prstGeom prst="rect">
            <a:avLst/>
          </a:prstGeom>
        </p:spPr>
        <p:txBody>
          <a:bodyPr spcFirstLastPara="1" wrap="square" lIns="91425" tIns="91425" rIns="91425" bIns="91425" anchor="t" anchorCtr="0">
            <a:noAutofit/>
          </a:bodyPr>
          <a:lstStyle/>
          <a:p>
            <a:pPr marL="0" indent="0">
              <a:buNone/>
            </a:pPr>
            <a:r>
              <a:rPr lang="en-US" sz="1600" b="1" dirty="0">
                <a:latin typeface="Montserrat" pitchFamily="2" charset="77"/>
                <a:ea typeface="Calibri" panose="020F0502020204030204" pitchFamily="34" charset="0"/>
                <a:cs typeface="Calibri" panose="020F0502020204030204" pitchFamily="34" charset="0"/>
              </a:rPr>
              <a:t>Diabetes is a persistent health condition characterized by its chronic nature, impacting the body's ability to convert food into energy effectively.</a:t>
            </a:r>
          </a:p>
          <a:p>
            <a:pPr marL="0" indent="0">
              <a:buNone/>
            </a:pPr>
            <a:endParaRPr lang="en-US" sz="1600" b="1" dirty="0">
              <a:latin typeface="Montserrat" pitchFamily="2" charset="77"/>
              <a:ea typeface="Calibri" panose="020F0502020204030204" pitchFamily="34" charset="0"/>
              <a:cs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600" b="1" kern="100" dirty="0">
                <a:effectLst/>
                <a:latin typeface="Montserrat" pitchFamily="2" charset="77"/>
                <a:ea typeface="Calibri" panose="020F0502020204030204" pitchFamily="34" charset="0"/>
                <a:cs typeface="Calibri" panose="020F0502020204030204" pitchFamily="34" charset="0"/>
              </a:rPr>
              <a:t>About 38 million US adults have diabetes</a:t>
            </a:r>
            <a:r>
              <a:rPr lang="en-US" sz="1600" b="1" kern="100" dirty="0">
                <a:latin typeface="Montserrat" pitchFamily="2" charset="77"/>
                <a:ea typeface="Calibri" panose="020F0502020204030204" pitchFamily="34" charset="0"/>
                <a:cs typeface="Calibri" panose="020F0502020204030204" pitchFamily="34" charset="0"/>
              </a:rPr>
              <a:t>.</a:t>
            </a:r>
          </a:p>
          <a:p>
            <a:pPr marL="742950" marR="0" lvl="1" indent="-285750">
              <a:lnSpc>
                <a:spcPct val="107000"/>
              </a:lnSpc>
              <a:spcBef>
                <a:spcPts val="0"/>
              </a:spcBef>
              <a:spcAft>
                <a:spcPts val="0"/>
              </a:spcAft>
              <a:buFont typeface="Courier New" panose="02070309020205020404" pitchFamily="49" charset="0"/>
              <a:buChar char="o"/>
            </a:pPr>
            <a:r>
              <a:rPr lang="en-US" sz="1600" b="1" kern="100" dirty="0">
                <a:latin typeface="Montserrat" pitchFamily="2" charset="77"/>
                <a:ea typeface="Calibri" panose="020F0502020204030204" pitchFamily="34" charset="0"/>
                <a:cs typeface="Calibri" panose="020F0502020204030204" pitchFamily="34" charset="0"/>
              </a:rPr>
              <a:t>20%</a:t>
            </a:r>
            <a:r>
              <a:rPr lang="en-US" sz="1600" b="1" kern="100" dirty="0">
                <a:effectLst/>
                <a:latin typeface="Montserrat" pitchFamily="2" charset="77"/>
                <a:ea typeface="Calibri" panose="020F0502020204030204" pitchFamily="34" charset="0"/>
                <a:cs typeface="Calibri" panose="020F0502020204030204" pitchFamily="34" charset="0"/>
              </a:rPr>
              <a:t> </a:t>
            </a:r>
            <a:r>
              <a:rPr lang="en-US" sz="1600" b="1" kern="100" dirty="0">
                <a:latin typeface="Montserrat" pitchFamily="2" charset="77"/>
                <a:ea typeface="Calibri" panose="020F0502020204030204" pitchFamily="34" charset="0"/>
                <a:cs typeface="Calibri" panose="020F0502020204030204" pitchFamily="34" charset="0"/>
              </a:rPr>
              <a:t>d</a:t>
            </a:r>
            <a:r>
              <a:rPr lang="en-US" sz="1600" b="1" kern="100" dirty="0">
                <a:effectLst/>
                <a:latin typeface="Montserrat" pitchFamily="2" charset="77"/>
                <a:ea typeface="Calibri" panose="020F0502020204030204" pitchFamily="34" charset="0"/>
                <a:cs typeface="Calibri" panose="020F0502020204030204" pitchFamily="34" charset="0"/>
              </a:rPr>
              <a:t>on’t know they have it.</a:t>
            </a:r>
          </a:p>
          <a:p>
            <a:pPr marL="742950" marR="0" lvl="1" indent="-285750">
              <a:lnSpc>
                <a:spcPct val="107000"/>
              </a:lnSpc>
              <a:spcBef>
                <a:spcPts val="0"/>
              </a:spcBef>
              <a:spcAft>
                <a:spcPts val="0"/>
              </a:spcAft>
              <a:buFont typeface="Courier New" panose="02070309020205020404" pitchFamily="49" charset="0"/>
              <a:buChar char="o"/>
            </a:pPr>
            <a:r>
              <a:rPr lang="en-US" sz="1600" b="1" kern="100" dirty="0">
                <a:effectLst/>
                <a:latin typeface="Montserrat" pitchFamily="2" charset="77"/>
                <a:ea typeface="Calibri" panose="020F0502020204030204" pitchFamily="34" charset="0"/>
                <a:cs typeface="Calibri" panose="020F0502020204030204" pitchFamily="34" charset="0"/>
              </a:rPr>
              <a:t>Eighth leading cause of death in the United States.</a:t>
            </a:r>
          </a:p>
          <a:p>
            <a:pPr marL="742950" marR="0" lvl="1" indent="-285750">
              <a:lnSpc>
                <a:spcPct val="107000"/>
              </a:lnSpc>
              <a:spcBef>
                <a:spcPts val="0"/>
              </a:spcBef>
              <a:spcAft>
                <a:spcPts val="0"/>
              </a:spcAft>
              <a:buFont typeface="Courier New" panose="02070309020205020404" pitchFamily="49" charset="0"/>
              <a:buChar char="o"/>
            </a:pPr>
            <a:r>
              <a:rPr lang="en-US" sz="1600" b="1" kern="100" dirty="0">
                <a:effectLst/>
                <a:latin typeface="Montserrat" pitchFamily="2" charset="77"/>
                <a:ea typeface="Calibri" panose="020F0502020204030204" pitchFamily="34" charset="0"/>
                <a:cs typeface="Calibri" panose="020F0502020204030204" pitchFamily="34" charset="0"/>
              </a:rPr>
              <a:t>No. 1 cause of kidney failure, lower-limb amputations, and adult blindness.</a:t>
            </a:r>
          </a:p>
          <a:p>
            <a:pPr marL="742950" marR="0" lvl="1" indent="-285750">
              <a:lnSpc>
                <a:spcPct val="107000"/>
              </a:lnSpc>
              <a:spcBef>
                <a:spcPts val="0"/>
              </a:spcBef>
              <a:spcAft>
                <a:spcPts val="800"/>
              </a:spcAft>
              <a:buFont typeface="Courier New" panose="02070309020205020404" pitchFamily="49" charset="0"/>
              <a:buChar char="o"/>
            </a:pPr>
            <a:r>
              <a:rPr lang="en-US" sz="1600" b="1" kern="100" dirty="0">
                <a:latin typeface="Montserrat" pitchFamily="2" charset="77"/>
                <a:ea typeface="Calibri" panose="020F0502020204030204" pitchFamily="34" charset="0"/>
                <a:cs typeface="Calibri" panose="020F0502020204030204" pitchFamily="34" charset="0"/>
              </a:rPr>
              <a:t>T</a:t>
            </a:r>
            <a:r>
              <a:rPr lang="en-US" sz="1600" b="1" kern="100" dirty="0">
                <a:effectLst/>
                <a:latin typeface="Montserrat" pitchFamily="2" charset="77"/>
                <a:ea typeface="Calibri" panose="020F0502020204030204" pitchFamily="34" charset="0"/>
                <a:cs typeface="Calibri" panose="020F0502020204030204" pitchFamily="34" charset="0"/>
              </a:rPr>
              <a:t>he number of adults diagnosed with diabetes has more than doubled in the last 20 years.</a:t>
            </a:r>
          </a:p>
          <a:p>
            <a:pPr marL="742950" lvl="1" indent="-285750"/>
            <a:endParaRPr dirty="0"/>
          </a:p>
        </p:txBody>
      </p:sp>
      <p:cxnSp>
        <p:nvCxnSpPr>
          <p:cNvPr id="216" name="Google Shape;216;p44"/>
          <p:cNvCxnSpPr/>
          <p:nvPr/>
        </p:nvCxnSpPr>
        <p:spPr>
          <a:xfrm>
            <a:off x="397811"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F30-A52D-33B8-61F8-AE539D43EA22}"/>
              </a:ext>
            </a:extLst>
          </p:cNvPr>
          <p:cNvSpPr>
            <a:spLocks noGrp="1"/>
          </p:cNvSpPr>
          <p:nvPr>
            <p:ph type="title"/>
          </p:nvPr>
        </p:nvSpPr>
        <p:spPr>
          <a:xfrm>
            <a:off x="628111" y="460402"/>
            <a:ext cx="7744611" cy="684584"/>
          </a:xfrm>
        </p:spPr>
        <p:txBody>
          <a:bodyPr/>
          <a:lstStyle/>
          <a:p>
            <a:r>
              <a:rPr lang="en-US" sz="2000" dirty="0"/>
              <a:t>WHAT REALLY IS LACKING IN THE BODY THAT CAUSES CAUSES DIABETES?</a:t>
            </a:r>
          </a:p>
        </p:txBody>
      </p:sp>
      <p:sp>
        <p:nvSpPr>
          <p:cNvPr id="5" name="Text Placeholder 4">
            <a:extLst>
              <a:ext uri="{FF2B5EF4-FFF2-40B4-BE49-F238E27FC236}">
                <a16:creationId xmlns:a16="http://schemas.microsoft.com/office/drawing/2014/main" id="{F5455DEB-F390-3B9D-A335-FC9EBDA3FD14}"/>
              </a:ext>
            </a:extLst>
          </p:cNvPr>
          <p:cNvSpPr>
            <a:spLocks noGrp="1"/>
          </p:cNvSpPr>
          <p:nvPr>
            <p:ph type="body" idx="1"/>
          </p:nvPr>
        </p:nvSpPr>
        <p:spPr>
          <a:xfrm>
            <a:off x="493225" y="1223170"/>
            <a:ext cx="7466029" cy="3896139"/>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b="1" i="0" dirty="0">
                <a:effectLst/>
                <a:latin typeface="Montserrat" pitchFamily="2" charset="77"/>
              </a:rPr>
              <a:t>There is a lack of insulin production, or the body’s </a:t>
            </a:r>
            <a:br>
              <a:rPr lang="en-US" sz="1800" b="1" dirty="0">
                <a:latin typeface="Montserrat" pitchFamily="2" charset="77"/>
              </a:rPr>
            </a:br>
            <a:r>
              <a:rPr lang="en-US" sz="1800" b="1" i="0" dirty="0">
                <a:effectLst/>
                <a:latin typeface="Montserrat" pitchFamily="2" charset="77"/>
              </a:rPr>
              <a:t>own cells stop responding to insulin</a:t>
            </a:r>
          </a:p>
          <a:p>
            <a:pPr marL="342900" marR="0" lvl="0" indent="-342900">
              <a:lnSpc>
                <a:spcPct val="107000"/>
              </a:lnSpc>
              <a:spcBef>
                <a:spcPts val="0"/>
              </a:spcBef>
              <a:spcAft>
                <a:spcPts val="0"/>
              </a:spcAft>
              <a:buFont typeface="Symbol" panose="05050102010706020507" pitchFamily="18" charset="2"/>
              <a:buChar char=""/>
            </a:pPr>
            <a:r>
              <a:rPr lang="en-US" sz="1800" b="1" i="0" dirty="0">
                <a:effectLst/>
                <a:latin typeface="Montserrat" pitchFamily="2" charset="77"/>
              </a:rPr>
              <a:t>What happens to the excess glucose?</a:t>
            </a:r>
          </a:p>
          <a:p>
            <a:pPr marL="1257300" lvl="2" indent="-342900">
              <a:lnSpc>
                <a:spcPct val="107000"/>
              </a:lnSpc>
              <a:spcBef>
                <a:spcPts val="0"/>
              </a:spcBef>
              <a:buFont typeface="Symbol" panose="05050102010706020507" pitchFamily="18" charset="2"/>
              <a:buChar char=""/>
            </a:pPr>
            <a:r>
              <a:rPr lang="en-US" sz="1800" b="1" i="0" dirty="0">
                <a:effectLst/>
                <a:latin typeface="Montserrat" pitchFamily="2" charset="77"/>
              </a:rPr>
              <a:t>Loads of sugar circulating in the bloodstream with potentially harmful medical conditions/diseases </a:t>
            </a:r>
            <a:br>
              <a:rPr lang="en-US" sz="1800" b="1" dirty="0">
                <a:latin typeface="Montserrat" pitchFamily="2" charset="77"/>
              </a:rPr>
            </a:br>
            <a:r>
              <a:rPr lang="en-US" sz="1800" b="1" i="0" dirty="0">
                <a:effectLst/>
                <a:latin typeface="Montserrat" pitchFamily="2" charset="77"/>
              </a:rPr>
              <a:t>such as:</a:t>
            </a:r>
          </a:p>
          <a:p>
            <a:pPr marL="1257300" lvl="2" indent="-342900">
              <a:lnSpc>
                <a:spcPct val="107000"/>
              </a:lnSpc>
              <a:spcBef>
                <a:spcPts val="0"/>
              </a:spcBef>
              <a:buFont typeface="Symbol" panose="05050102010706020507" pitchFamily="18" charset="2"/>
              <a:buChar char=""/>
            </a:pPr>
            <a:r>
              <a:rPr lang="en-US" sz="1800" b="1" i="0" dirty="0">
                <a:effectLst/>
                <a:latin typeface="Montserrat" pitchFamily="2" charset="77"/>
              </a:rPr>
              <a:t>Heart disease</a:t>
            </a:r>
          </a:p>
          <a:p>
            <a:pPr marL="1257300" lvl="2" indent="-342900">
              <a:lnSpc>
                <a:spcPct val="107000"/>
              </a:lnSpc>
              <a:spcBef>
                <a:spcPts val="0"/>
              </a:spcBef>
              <a:buFont typeface="Symbol" panose="05050102010706020507" pitchFamily="18" charset="2"/>
              <a:buChar char=""/>
            </a:pPr>
            <a:r>
              <a:rPr lang="en-US" sz="1800" b="1" i="0" dirty="0">
                <a:effectLst/>
                <a:latin typeface="Montserrat" pitchFamily="2" charset="77"/>
              </a:rPr>
              <a:t>Vision loss</a:t>
            </a:r>
          </a:p>
          <a:p>
            <a:pPr marL="1257300" lvl="2" indent="-342900">
              <a:lnSpc>
                <a:spcPct val="107000"/>
              </a:lnSpc>
              <a:spcBef>
                <a:spcPts val="0"/>
              </a:spcBef>
              <a:buFont typeface="Symbol" panose="05050102010706020507" pitchFamily="18" charset="2"/>
              <a:buChar char=""/>
            </a:pPr>
            <a:r>
              <a:rPr lang="en-US" sz="1800" b="1" dirty="0">
                <a:latin typeface="Montserrat" pitchFamily="2" charset="77"/>
              </a:rPr>
              <a:t>Kidney disease </a:t>
            </a:r>
            <a:br>
              <a:rPr lang="en-US" sz="1800" b="1" dirty="0">
                <a:latin typeface="Montserrat" pitchFamily="2" charset="77"/>
              </a:rPr>
            </a:br>
            <a:endParaRPr lang="en-US" sz="1800" b="1" dirty="0">
              <a:latin typeface="Montserrat" pitchFamily="2" charset="77"/>
            </a:endParaRPr>
          </a:p>
          <a:p>
            <a:pPr marL="1257300" lvl="2" indent="-342900">
              <a:lnSpc>
                <a:spcPct val="107000"/>
              </a:lnSpc>
              <a:spcBef>
                <a:spcPts val="0"/>
              </a:spcBef>
              <a:buFont typeface="Symbol" panose="05050102010706020507" pitchFamily="18" charset="2"/>
              <a:buChar char=""/>
            </a:pPr>
            <a:endParaRPr lang="en-US" sz="2000" b="1" i="1" u="sng" kern="100" dirty="0">
              <a:solidFill>
                <a:schemeClr val="accent1"/>
              </a:solidFill>
              <a:effectLst/>
              <a:latin typeface="Montserrat" pitchFamily="2" charset="77"/>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endParaRPr>
          </a:p>
          <a:p>
            <a:pPr marL="914400" lvl="2" indent="0">
              <a:lnSpc>
                <a:spcPct val="107000"/>
              </a:lnSpc>
              <a:spcBef>
                <a:spcPts val="0"/>
              </a:spcBef>
              <a:buNone/>
            </a:pPr>
            <a:r>
              <a:rPr lang="en-US" sz="900" b="1" i="1" u="sng" kern="100" dirty="0">
                <a:solidFill>
                  <a:schemeClr val="accent1"/>
                </a:solidFill>
                <a:effectLst/>
                <a:latin typeface="Montserrat" pitchFamily="2" charset="77"/>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Source: https://www.cdc.gov/diabetes/basics/diabetes.html</a:t>
            </a:r>
            <a:endParaRPr lang="en-US" sz="900" b="1" i="1" kern="100" dirty="0">
              <a:solidFill>
                <a:schemeClr val="accent1"/>
              </a:solidFill>
              <a:effectLst/>
              <a:latin typeface="Montserrat" pitchFamily="2" charset="77"/>
              <a:ea typeface="Calibri" panose="020F0502020204030204" pitchFamily="34" charset="0"/>
              <a:cs typeface="Times New Roman" panose="02020603050405020304" pitchFamily="18" charset="0"/>
            </a:endParaRPr>
          </a:p>
          <a:p>
            <a:endParaRPr lang="en-US" dirty="0"/>
          </a:p>
        </p:txBody>
      </p:sp>
      <p:cxnSp>
        <p:nvCxnSpPr>
          <p:cNvPr id="3" name="Google Shape;216;p44">
            <a:extLst>
              <a:ext uri="{FF2B5EF4-FFF2-40B4-BE49-F238E27FC236}">
                <a16:creationId xmlns:a16="http://schemas.microsoft.com/office/drawing/2014/main" id="{8674D186-8547-C09C-3978-A2B0B9B0E0FA}"/>
              </a:ext>
            </a:extLst>
          </p:cNvPr>
          <p:cNvCxnSpPr>
            <a:cxnSpLocks/>
          </p:cNvCxnSpPr>
          <p:nvPr/>
        </p:nvCxnSpPr>
        <p:spPr>
          <a:xfrm>
            <a:off x="779473" y="382217"/>
            <a:ext cx="228973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97308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F30-A52D-33B8-61F8-AE539D43EA22}"/>
              </a:ext>
            </a:extLst>
          </p:cNvPr>
          <p:cNvSpPr>
            <a:spLocks noGrp="1"/>
          </p:cNvSpPr>
          <p:nvPr>
            <p:ph type="title"/>
          </p:nvPr>
        </p:nvSpPr>
        <p:spPr>
          <a:xfrm>
            <a:off x="628112" y="460402"/>
            <a:ext cx="4629150" cy="533503"/>
          </a:xfrm>
        </p:spPr>
        <p:txBody>
          <a:bodyPr/>
          <a:lstStyle/>
          <a:p>
            <a:r>
              <a:rPr lang="en-US" sz="2000" dirty="0"/>
              <a:t>OUR MOTIVATION</a:t>
            </a:r>
          </a:p>
        </p:txBody>
      </p:sp>
      <p:sp>
        <p:nvSpPr>
          <p:cNvPr id="5" name="Text Placeholder 4">
            <a:extLst>
              <a:ext uri="{FF2B5EF4-FFF2-40B4-BE49-F238E27FC236}">
                <a16:creationId xmlns:a16="http://schemas.microsoft.com/office/drawing/2014/main" id="{F5455DEB-F390-3B9D-A335-FC9EBDA3FD14}"/>
              </a:ext>
            </a:extLst>
          </p:cNvPr>
          <p:cNvSpPr>
            <a:spLocks noGrp="1"/>
          </p:cNvSpPr>
          <p:nvPr>
            <p:ph type="body" idx="1"/>
          </p:nvPr>
        </p:nvSpPr>
        <p:spPr>
          <a:xfrm>
            <a:off x="493226" y="993912"/>
            <a:ext cx="7466029" cy="2647785"/>
          </a:xfrm>
        </p:spPr>
        <p:txBody>
          <a:bodyPr/>
          <a:lstStyle/>
          <a:p>
            <a:pPr algn="l">
              <a:buFont typeface="Arial" panose="020B0604020202020204" pitchFamily="34" charset="0"/>
              <a:buChar char="•"/>
            </a:pPr>
            <a:r>
              <a:rPr lang="en-US" sz="1600" b="1" i="0" u="none" strike="noStrike" dirty="0">
                <a:solidFill>
                  <a:schemeClr val="bg1"/>
                </a:solidFill>
                <a:effectLst/>
                <a:latin typeface="Montserrat" pitchFamily="2" charset="77"/>
              </a:rPr>
              <a:t>Diabetes is an increasingly growing health issue due to our inactive lifestyle.</a:t>
            </a:r>
          </a:p>
          <a:p>
            <a:pPr marL="139700" indent="0" algn="l">
              <a:buNone/>
            </a:pPr>
            <a:endParaRPr lang="en-US" sz="1600" b="1" i="0" u="none" strike="noStrike" dirty="0">
              <a:solidFill>
                <a:schemeClr val="bg1"/>
              </a:solidFill>
              <a:effectLst/>
              <a:latin typeface="Montserrat" pitchFamily="2" charset="77"/>
            </a:endParaRPr>
          </a:p>
          <a:p>
            <a:pPr algn="l">
              <a:buFont typeface="Arial" panose="020B0604020202020204" pitchFamily="34" charset="0"/>
              <a:buChar char="•"/>
            </a:pPr>
            <a:r>
              <a:rPr lang="en-US" sz="1600" b="1" i="0" u="none" strike="noStrike" dirty="0">
                <a:solidFill>
                  <a:schemeClr val="bg1"/>
                </a:solidFill>
                <a:effectLst/>
                <a:latin typeface="Montserrat" pitchFamily="2" charset="77"/>
              </a:rPr>
              <a:t>If it is detected in time then through proper medical treatment, adverse effects can be prevented.</a:t>
            </a:r>
          </a:p>
          <a:p>
            <a:pPr marL="139700" indent="0" algn="l">
              <a:buNone/>
            </a:pPr>
            <a:endParaRPr lang="en-US" sz="1600" b="1" i="0" u="none" strike="noStrike" dirty="0">
              <a:solidFill>
                <a:schemeClr val="bg1"/>
              </a:solidFill>
              <a:effectLst/>
              <a:latin typeface="Montserrat" pitchFamily="2" charset="77"/>
            </a:endParaRPr>
          </a:p>
          <a:p>
            <a:pPr algn="l">
              <a:buFont typeface="Arial" panose="020B0604020202020204" pitchFamily="34" charset="0"/>
              <a:buChar char="•"/>
            </a:pPr>
            <a:r>
              <a:rPr lang="en-US" sz="1600" b="1" i="0" u="none" strike="noStrike" dirty="0">
                <a:solidFill>
                  <a:schemeClr val="bg1"/>
                </a:solidFill>
                <a:effectLst/>
                <a:latin typeface="Montserrat" pitchFamily="2" charset="77"/>
              </a:rPr>
              <a:t>To help in early detection, technology can be used very reliably and efficiently.</a:t>
            </a:r>
          </a:p>
          <a:p>
            <a:pPr marL="139700" indent="0" algn="l">
              <a:buNone/>
            </a:pPr>
            <a:endParaRPr lang="en-US" sz="1600" b="1" i="0" u="none" strike="noStrike" dirty="0">
              <a:solidFill>
                <a:schemeClr val="bg1"/>
              </a:solidFill>
              <a:effectLst/>
              <a:latin typeface="Montserrat" pitchFamily="2" charset="77"/>
            </a:endParaRPr>
          </a:p>
          <a:p>
            <a:pPr algn="l">
              <a:buFont typeface="Arial" panose="020B0604020202020204" pitchFamily="34" charset="0"/>
              <a:buChar char="•"/>
            </a:pPr>
            <a:r>
              <a:rPr lang="en-US" sz="1600" b="1" i="0" u="none" strike="noStrike" dirty="0">
                <a:solidFill>
                  <a:schemeClr val="bg1"/>
                </a:solidFill>
                <a:effectLst/>
                <a:latin typeface="Montserrat" pitchFamily="2" charset="77"/>
              </a:rPr>
              <a:t>Using machine learning we have built a predictive model that can predict whether the patient is diabetes positive or not.</a:t>
            </a:r>
          </a:p>
          <a:p>
            <a:endParaRPr lang="en-US" dirty="0"/>
          </a:p>
        </p:txBody>
      </p:sp>
      <p:cxnSp>
        <p:nvCxnSpPr>
          <p:cNvPr id="3" name="Google Shape;216;p44">
            <a:extLst>
              <a:ext uri="{FF2B5EF4-FFF2-40B4-BE49-F238E27FC236}">
                <a16:creationId xmlns:a16="http://schemas.microsoft.com/office/drawing/2014/main" id="{8674D186-8547-C09C-3978-A2B0B9B0E0FA}"/>
              </a:ext>
            </a:extLst>
          </p:cNvPr>
          <p:cNvCxnSpPr>
            <a:cxnSpLocks/>
          </p:cNvCxnSpPr>
          <p:nvPr/>
        </p:nvCxnSpPr>
        <p:spPr>
          <a:xfrm>
            <a:off x="779473" y="382217"/>
            <a:ext cx="228973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49069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87399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Dataset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www.kaggle.com</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900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OUR OBJECTIVE</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553229" y="1062476"/>
            <a:ext cx="8037542" cy="2603100"/>
          </a:xfrm>
          <a:prstGeom prst="rect">
            <a:avLst/>
          </a:prstGeom>
        </p:spPr>
        <p:txBody>
          <a:bodyPr spcFirstLastPara="1" wrap="square" lIns="91425" tIns="91425" rIns="91425" bIns="91425" anchor="t" anchorCtr="0">
            <a:noAutofit/>
          </a:bodyPr>
          <a:lstStyle/>
          <a:p>
            <a:pPr algn="l"/>
            <a:r>
              <a:rPr lang="en-US" sz="1400" i="0" u="none" strike="noStrike" dirty="0">
                <a:solidFill>
                  <a:schemeClr val="bg1"/>
                </a:solidFill>
                <a:effectLst/>
                <a:latin typeface="Montserrat" pitchFamily="2" charset="77"/>
              </a:rPr>
              <a:t>In this project, the objective is to predict a probability of being diabetic or non-diabetic based on various features like blood glucose levels, HBA1C levels, BMI etc.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The project uses a diabetes prediction dataset from Kaggle.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The code is divided in 9 parts that starts from data gathering to model deployment to testing the prediction hypothesis with test data via a frontend web page.</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dirty="0">
                <a:solidFill>
                  <a:schemeClr val="bg1"/>
                </a:solidFill>
                <a:latin typeface="Montserrat" pitchFamily="2" charset="77"/>
              </a:rPr>
              <a:t>This model can be useful for healthcare professionals in identifying patients who may be at risk of developing diabetes and in developing personalized treatment plans.</a:t>
            </a:r>
            <a:br>
              <a:rPr lang="en-US" sz="1400" dirty="0">
                <a:solidFill>
                  <a:schemeClr val="bg1"/>
                </a:solidFill>
                <a:latin typeface="Montserrat" pitchFamily="2" charset="77"/>
              </a:rPr>
            </a:br>
            <a:br>
              <a:rPr lang="en-US" sz="1400" dirty="0">
                <a:solidFill>
                  <a:schemeClr val="bg1"/>
                </a:solidFill>
                <a:latin typeface="Montserrat" pitchFamily="2" charset="77"/>
              </a:rPr>
            </a:br>
            <a:br>
              <a:rPr lang="en-US" sz="1000" dirty="0">
                <a:effectLst/>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endParaRPr lang="en-US" sz="1400" i="0" u="none" strike="noStrike" dirty="0">
              <a:solidFill>
                <a:schemeClr val="bg1"/>
              </a:solidFill>
              <a:effectLst/>
              <a:latin typeface="Montserrat" pitchFamily="2" charset="77"/>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68359194"/>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1359</Words>
  <Application>Microsoft Macintosh PowerPoint</Application>
  <PresentationFormat>On-screen Show (16:9)</PresentationFormat>
  <Paragraphs>153</Paragraphs>
  <Slides>29</Slides>
  <Notes>27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Abel</vt:lpstr>
      <vt:lpstr>Courier New</vt:lpstr>
      <vt:lpstr>Montserrat ExtraBold</vt:lpstr>
      <vt:lpstr>Symbol</vt:lpstr>
      <vt:lpstr>Montserrat ExtraLight</vt:lpstr>
      <vt:lpstr>-apple-system</vt:lpstr>
      <vt:lpstr>Arial</vt:lpstr>
      <vt:lpstr>Montserrat</vt:lpstr>
      <vt:lpstr>Montserrat Medium</vt:lpstr>
      <vt:lpstr>Montserrat SemiBold</vt:lpstr>
      <vt:lpstr>Anaheim</vt:lpstr>
      <vt:lpstr>Futuristic Background by Slidesgo</vt:lpstr>
      <vt:lpstr>B A C K G R O U N D</vt:lpstr>
      <vt:lpstr>01</vt:lpstr>
      <vt:lpstr>“Diabetes is a great example whereby, giving the patient the tools, you can manage yourself very well.”</vt:lpstr>
      <vt:lpstr>Selected Topic</vt:lpstr>
      <vt:lpstr>WHAT IS DIABETES?</vt:lpstr>
      <vt:lpstr>WHAT REALLY IS LACKING IN THE BODY THAT CAUSES CAUSES DIABETES?</vt:lpstr>
      <vt:lpstr>OUR MOTIVATION</vt:lpstr>
      <vt:lpstr>The Dataset</vt:lpstr>
      <vt:lpstr>In this project, the objective is to predict a probability of being diabetic or non-diabetic based on various features like blood glucose levels, HBA1C levels, BMI etc.   The project uses a diabetes prediction dataset from Kaggle.   The code is divided in 9 parts that starts from data gathering to model deployment to testing the prediction hypothesis with test data via a frontend web page.  This model can be useful for healthcare professionals in identifying patients who may be at risk of developing diabetes and in developing personalized treatment plans.        </vt:lpstr>
      <vt:lpstr>The Diabetes Prediction dataset is a collection of medical and demographic data from patients, along with their diabetes status (positive or negative). The data includes features such as:  </vt:lpstr>
      <vt:lpstr>https://www.kaggle.com/datasets/iammustafatz/diabetes-prediction-dataset</vt:lpstr>
      <vt:lpstr>Data Exploration</vt:lpstr>
      <vt:lpstr>Using tools such as Spark, and Python, we explored the data to find additional details :  - Count of the number of rows - Study of the schema - Count of total number of diabetic and non-diabetic values.    (Note: 1 - Presence of diabetes, 0 - Absence of diabetes) - Count of total number of gender types - Check for empty values in the gender column - Get summary statistics to describe the data frames count, mean, stddev, min and max</vt:lpstr>
      <vt:lpstr>Cleaned and Prepared data   - Check for null values - Get rid of the "Other" value in the gender column to limit it to Male and Female values - Remove the "No Info" value from the smoking_history column as that will not be useful data for our ML model - Assign 0 and 1 values in gender column where 0 means "Female" and 1 means "Male" - Assign numeric values to the smoking_history column where "never" = 0, "ever" = 1, "not current" = 2, "current" = 3, "former" = 4</vt:lpstr>
      <vt:lpstr>TECHNOLOGY STACK</vt:lpstr>
      <vt:lpstr>Analysis &amp; Machine Learning</vt:lpstr>
      <vt:lpstr>PowerPoint Presentation</vt:lpstr>
      <vt:lpstr>PowerPoint Presentation</vt:lpstr>
      <vt:lpstr>HEAT MAP</vt:lpstr>
      <vt:lpstr>PowerPoint Presentation</vt:lpstr>
      <vt:lpstr>PowerPoint Presentation</vt:lpstr>
      <vt:lpstr>PowerPoint Presentation</vt:lpstr>
      <vt:lpstr>FLASK API</vt:lpstr>
      <vt:lpstr>DIABETES PREDICTION</vt:lpstr>
      <vt:lpstr>Conclusion</vt:lpstr>
      <vt:lpstr>The development and evaluation of our diabetes prediction model has yielded promising results.   Leveraging a combination of demographic and health-related features our binary classification regression model has demonstrated high efficiency in accurately predicting the probability of individuals having or not having diabetes.  With an impressive efficiency rate of 95.84% on data, our model showcases its robustness and reliability in distinguishing between diabetic and non-diabetic individuals. </vt:lpstr>
      <vt:lpstr>This achievement underscores the potential of machine learning algorithms in healthcare, particularly in the realm of disease prediction and early intervention.  The implications of such a model extend beyond mere prediction; it can serve as a valuable tool for healthcare practitioners in identifying high-risk individuals, facilitating proactive interventions, and ultimately improving patient outcomes.  Additionally, it can aid in resource allocation and healthcare planning by targeting preventive measures towards those most likely to develop diabetes.  </vt:lpstr>
      <vt:lpstr>In conclusion, our diabetes prediction model represents a significant step towards personalized medicine and preventive healthcare. By harnessing the power of machine learning and comprehensive health data, we aim to empower both individuals and healthcare providers in the proactive management of diabetes and its associated risks, ultimately contributing to improved health outcomes and quality of life for all.    A similar model can be built for a variety of diseases like breast cancer, Dementia, etc. in much detail and can be highly reliable once it gets high enough accuracy.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Preeti Wadhwa</dc:creator>
  <cp:lastModifiedBy>Preeti Wadhwa</cp:lastModifiedBy>
  <cp:revision>8</cp:revision>
  <dcterms:modified xsi:type="dcterms:W3CDTF">2024-02-29T23:15:34Z</dcterms:modified>
</cp:coreProperties>
</file>